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Override8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theme/themeOverride6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60" r:id="rId3"/>
    <p:sldId id="261" r:id="rId4"/>
    <p:sldId id="257" r:id="rId5"/>
    <p:sldId id="271" r:id="rId6"/>
    <p:sldId id="259" r:id="rId7"/>
    <p:sldId id="258" r:id="rId8"/>
    <p:sldId id="265" r:id="rId9"/>
    <p:sldId id="266" r:id="rId10"/>
    <p:sldId id="267" r:id="rId11"/>
    <p:sldId id="262" r:id="rId12"/>
    <p:sldId id="272" r:id="rId13"/>
    <p:sldId id="263" r:id="rId14"/>
    <p:sldId id="269" r:id="rId15"/>
    <p:sldId id="270" r:id="rId16"/>
    <p:sldId id="264" r:id="rId17"/>
    <p:sldId id="268" r:id="rId18"/>
    <p:sldId id="273" r:id="rId19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D:\Anna\TFMM%20-%20Krakow\stacje.xlsx" TargetMode="External"/><Relationship Id="rId1" Type="http://schemas.openxmlformats.org/officeDocument/2006/relationships/themeOverride" Target="../theme/themeOverride3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Zeszyt1" TargetMode="External"/><Relationship Id="rId1" Type="http://schemas.openxmlformats.org/officeDocument/2006/relationships/themeOverride" Target="../theme/themeOverride4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Anna\TFMM%20-%20Krakow\stacje.xlsx" TargetMode="External"/><Relationship Id="rId1" Type="http://schemas.openxmlformats.org/officeDocument/2006/relationships/themeOverride" Target="../theme/themeOverride5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Anna\TFMM%20-%20Krakow\stacjeEMEPtrend.xls" TargetMode="External"/><Relationship Id="rId1" Type="http://schemas.openxmlformats.org/officeDocument/2006/relationships/themeOverride" Target="../theme/themeOverride6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Anna\TFMM%20-%20Krakow\stacjeEMEPtrend.xls" TargetMode="External"/><Relationship Id="rId1" Type="http://schemas.openxmlformats.org/officeDocument/2006/relationships/themeOverride" Target="../theme/themeOverride7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D:\Anna\TFMM%20-%20Krakow\sie&#263;%202015_2.xlsx" TargetMode="External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5005572143901416"/>
          <c:y val="2.8329271893766196E-2"/>
          <c:w val="0.62932117670308141"/>
          <c:h val="0.8416488080271799"/>
        </c:manualLayout>
      </c:layout>
      <c:barChart>
        <c:barDir val="col"/>
        <c:grouping val="stacked"/>
        <c:ser>
          <c:idx val="0"/>
          <c:order val="0"/>
          <c:tx>
            <c:strRef>
              <c:f>'Arkusz1 (2)'!$K$24</c:f>
              <c:strCache>
                <c:ptCount val="1"/>
                <c:pt idx="0">
                  <c:v>urban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Lbls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Val val="1"/>
          </c:dLbls>
          <c:cat>
            <c:strRef>
              <c:f>'Arkusz1 (2)'!$L$23:$O$23</c:f>
              <c:strCache>
                <c:ptCount val="4"/>
                <c:pt idx="0">
                  <c:v>SO2</c:v>
                </c:pt>
                <c:pt idx="1">
                  <c:v>NO2</c:v>
                </c:pt>
                <c:pt idx="2">
                  <c:v>PM10</c:v>
                </c:pt>
                <c:pt idx="3">
                  <c:v>PM2,5</c:v>
                </c:pt>
              </c:strCache>
            </c:strRef>
          </c:cat>
          <c:val>
            <c:numRef>
              <c:f>'Arkusz1 (2)'!$L$24:$O$24</c:f>
              <c:numCache>
                <c:formatCode>General</c:formatCode>
                <c:ptCount val="4"/>
                <c:pt idx="0">
                  <c:v>117</c:v>
                </c:pt>
                <c:pt idx="1">
                  <c:v>117</c:v>
                </c:pt>
                <c:pt idx="2">
                  <c:v>266</c:v>
                </c:pt>
                <c:pt idx="3">
                  <c:v>100</c:v>
                </c:pt>
              </c:numCache>
            </c:numRef>
          </c:val>
        </c:ser>
        <c:ser>
          <c:idx val="1"/>
          <c:order val="1"/>
          <c:tx>
            <c:strRef>
              <c:f>'Arkusz1 (2)'!$K$25</c:f>
              <c:strCache>
                <c:ptCount val="1"/>
                <c:pt idx="0">
                  <c:v>background</c:v>
                </c:pt>
              </c:strCache>
            </c:strRef>
          </c:tx>
          <c:spPr>
            <a:solidFill>
              <a:srgbClr val="71FB25"/>
            </a:solidFill>
            <a:ln>
              <a:solidFill>
                <a:schemeClr val="tx1"/>
              </a:solidFill>
            </a:ln>
          </c:spPr>
          <c:dLbls>
            <c:dLbl>
              <c:idx val="0"/>
              <c:layout>
                <c:manualLayout>
                  <c:x val="0"/>
                  <c:y val="-9.2825943316240112E-3"/>
                </c:manualLayout>
              </c:layout>
              <c:showVal val="1"/>
            </c:dLbl>
            <c:dLbl>
              <c:idx val="1"/>
              <c:layout>
                <c:manualLayout>
                  <c:x val="1.5607901973527063E-3"/>
                  <c:y val="-9.2825943316240112E-3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2.7847782994871999E-2"/>
                </c:manualLayout>
              </c:layout>
              <c:spPr/>
              <c:txPr>
                <a:bodyPr/>
                <a:lstStyle/>
                <a:p>
                  <a:pPr>
                    <a:defRPr sz="2800" b="1"/>
                  </a:pPr>
                  <a:endParaRPr lang="pl-PL"/>
                </a:p>
              </c:txPr>
              <c:showVal val="1"/>
            </c:dLbl>
            <c:dLbl>
              <c:idx val="3"/>
              <c:layout>
                <c:manualLayout>
                  <c:x val="-3.1215803947054173E-3"/>
                  <c:y val="-4.1771674492307884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l-PL"/>
              </a:p>
            </c:txPr>
            <c:showVal val="1"/>
          </c:dLbls>
          <c:cat>
            <c:strRef>
              <c:f>'Arkusz1 (2)'!$L$23:$O$23</c:f>
              <c:strCache>
                <c:ptCount val="4"/>
                <c:pt idx="0">
                  <c:v>SO2</c:v>
                </c:pt>
                <c:pt idx="1">
                  <c:v>NO2</c:v>
                </c:pt>
                <c:pt idx="2">
                  <c:v>PM10</c:v>
                </c:pt>
                <c:pt idx="3">
                  <c:v>PM2,5</c:v>
                </c:pt>
              </c:strCache>
            </c:strRef>
          </c:cat>
          <c:val>
            <c:numRef>
              <c:f>'Arkusz1 (2)'!$L$25:$O$25</c:f>
              <c:numCache>
                <c:formatCode>General</c:formatCode>
                <c:ptCount val="4"/>
                <c:pt idx="0">
                  <c:v>23</c:v>
                </c:pt>
                <c:pt idx="1">
                  <c:v>23</c:v>
                </c:pt>
                <c:pt idx="2">
                  <c:v>12</c:v>
                </c:pt>
                <c:pt idx="3">
                  <c:v>5</c:v>
                </c:pt>
              </c:numCache>
            </c:numRef>
          </c:val>
        </c:ser>
        <c:gapWidth val="76"/>
        <c:overlap val="100"/>
        <c:axId val="73926912"/>
        <c:axId val="73945088"/>
      </c:barChart>
      <c:catAx>
        <c:axId val="73926912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 b="1" i="0"/>
            </a:pPr>
            <a:endParaRPr lang="pl-PL"/>
          </a:p>
        </c:txPr>
        <c:crossAx val="73945088"/>
        <c:crosses val="autoZero"/>
        <c:auto val="1"/>
        <c:lblAlgn val="ctr"/>
        <c:lblOffset val="100"/>
      </c:catAx>
      <c:valAx>
        <c:axId val="7394508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000" b="0"/>
                </a:pPr>
                <a:r>
                  <a:rPr lang="en-US" sz="2000" b="0"/>
                  <a:t>number of sites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pl-PL"/>
          </a:p>
        </c:txPr>
        <c:crossAx val="73926912"/>
        <c:crosses val="autoZero"/>
        <c:crossBetween val="between"/>
      </c:valAx>
      <c:spPr>
        <a:noFill/>
        <a:ln w="25400">
          <a:solidFill>
            <a:sysClr val="window" lastClr="FFFFFF">
              <a:lumMod val="50000"/>
            </a:sysClr>
          </a:solidFill>
        </a:ln>
      </c:spPr>
    </c:plotArea>
    <c:legend>
      <c:legendPos val="r"/>
      <c:layout>
        <c:manualLayout>
          <c:xMode val="edge"/>
          <c:yMode val="edge"/>
          <c:x val="0.79498480011562134"/>
          <c:y val="0.69685879200556855"/>
          <c:w val="0.20501519988437908"/>
          <c:h val="0.14003159005724536"/>
        </c:manualLayout>
      </c:layout>
      <c:txPr>
        <a:bodyPr/>
        <a:lstStyle/>
        <a:p>
          <a:pPr>
            <a:defRPr sz="2000"/>
          </a:pPr>
          <a:endParaRPr lang="pl-PL"/>
        </a:p>
      </c:txPr>
    </c:legend>
    <c:plotVisOnly val="1"/>
  </c:chart>
  <c:txPr>
    <a:bodyPr/>
    <a:lstStyle/>
    <a:p>
      <a:pPr>
        <a:defRPr sz="1800"/>
      </a:pPr>
      <a:endParaRPr lang="pl-PL"/>
    </a:p>
  </c:txPr>
  <c:externalData r:id="rId2"/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5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stacked"/>
        <c:ser>
          <c:idx val="0"/>
          <c:order val="0"/>
          <c:tx>
            <c:strRef>
              <c:f>Arkusz1!$B$24</c:f>
              <c:strCache>
                <c:ptCount val="1"/>
                <c:pt idx="0">
                  <c:v>automatic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dLbls>
            <c:dLbl>
              <c:idx val="1"/>
              <c:layout>
                <c:manualLayout>
                  <c:x val="-3.014859697450497E-3"/>
                  <c:y val="1.1022907176980335E-2"/>
                </c:manualLayout>
              </c:layout>
              <c:showVal val="1"/>
            </c:dLbl>
            <c:dLbl>
              <c:idx val="3"/>
              <c:layout>
                <c:manualLayout>
                  <c:x val="1.5074298487252604E-3"/>
                  <c:y val="1.9841545383846363E-2"/>
                </c:manualLayout>
              </c:layout>
              <c:showVal val="1"/>
            </c:dLbl>
            <c:dLbl>
              <c:idx val="5"/>
              <c:layout>
                <c:manualLayout>
                  <c:x val="-1.5074298487252604E-3"/>
                  <c:y val="-6.613848461281999E-3"/>
                </c:manualLayout>
              </c:layout>
              <c:showVal val="1"/>
            </c:dLbl>
            <c:dLbl>
              <c:idx val="7"/>
              <c:layout>
                <c:manualLayout>
                  <c:x val="-3.0148596974505209E-3"/>
                  <c:y val="-6.613848461281999E-3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pl-PL"/>
              </a:p>
            </c:txPr>
            <c:showVal val="1"/>
          </c:dLbls>
          <c:cat>
            <c:multiLvlStrRef>
              <c:f>Arkusz1!$C$22:$J$23</c:f>
              <c:multiLvlStrCache>
                <c:ptCount val="8"/>
                <c:lvl>
                  <c:pt idx="0">
                    <c:v>urban</c:v>
                  </c:pt>
                  <c:pt idx="1">
                    <c:v>background</c:v>
                  </c:pt>
                  <c:pt idx="2">
                    <c:v>urban</c:v>
                  </c:pt>
                  <c:pt idx="3">
                    <c:v>background</c:v>
                  </c:pt>
                  <c:pt idx="4">
                    <c:v>urban</c:v>
                  </c:pt>
                  <c:pt idx="5">
                    <c:v>background</c:v>
                  </c:pt>
                  <c:pt idx="6">
                    <c:v>urban</c:v>
                  </c:pt>
                  <c:pt idx="7">
                    <c:v>background</c:v>
                  </c:pt>
                </c:lvl>
                <c:lvl>
                  <c:pt idx="0">
                    <c:v>PM10</c:v>
                  </c:pt>
                  <c:pt idx="2">
                    <c:v>PM2,5</c:v>
                  </c:pt>
                  <c:pt idx="4">
                    <c:v>NO2</c:v>
                  </c:pt>
                  <c:pt idx="6">
                    <c:v>SO2</c:v>
                  </c:pt>
                </c:lvl>
              </c:multiLvlStrCache>
            </c:multiLvlStrRef>
          </c:cat>
          <c:val>
            <c:numRef>
              <c:f>Arkusz1!$C$24:$J$24</c:f>
              <c:numCache>
                <c:formatCode>General</c:formatCode>
                <c:ptCount val="8"/>
                <c:pt idx="0">
                  <c:v>108</c:v>
                </c:pt>
                <c:pt idx="1">
                  <c:v>3</c:v>
                </c:pt>
                <c:pt idx="2">
                  <c:v>38</c:v>
                </c:pt>
                <c:pt idx="3">
                  <c:v>1</c:v>
                </c:pt>
                <c:pt idx="4">
                  <c:v>117</c:v>
                </c:pt>
                <c:pt idx="5">
                  <c:v>19</c:v>
                </c:pt>
                <c:pt idx="6">
                  <c:v>117</c:v>
                </c:pt>
                <c:pt idx="7">
                  <c:v>19</c:v>
                </c:pt>
              </c:numCache>
            </c:numRef>
          </c:val>
        </c:ser>
        <c:ser>
          <c:idx val="1"/>
          <c:order val="1"/>
          <c:tx>
            <c:strRef>
              <c:f>Arkusz1!$B$25</c:f>
              <c:strCache>
                <c:ptCount val="1"/>
                <c:pt idx="0">
                  <c:v>manual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Lbls>
            <c:dLbl>
              <c:idx val="1"/>
              <c:layout>
                <c:manualLayout>
                  <c:x val="-1.5076672392526187E-3"/>
                  <c:y val="-3.9683090767692414E-2"/>
                </c:manualLayout>
              </c:layout>
              <c:showVal val="1"/>
            </c:dLbl>
            <c:dLbl>
              <c:idx val="3"/>
              <c:layout>
                <c:manualLayout>
                  <c:x val="3.0148596974505209E-3"/>
                  <c:y val="-3.5273858460171198E-2"/>
                </c:manualLayout>
              </c:layout>
              <c:showVal val="1"/>
            </c:dLbl>
            <c:dLbl>
              <c:idx val="5"/>
              <c:layout>
                <c:manualLayout>
                  <c:x val="1.5074298487252604E-3"/>
                  <c:y val="-3.306924230641041E-2"/>
                </c:manualLayout>
              </c:layout>
              <c:showVal val="1"/>
            </c:dLbl>
            <c:dLbl>
              <c:idx val="7"/>
              <c:layout>
                <c:manualLayout>
                  <c:x val="0"/>
                  <c:y val="-3.306924230641041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pl-PL"/>
              </a:p>
            </c:txPr>
            <c:showVal val="1"/>
          </c:dLbls>
          <c:cat>
            <c:multiLvlStrRef>
              <c:f>Arkusz1!$C$22:$J$23</c:f>
              <c:multiLvlStrCache>
                <c:ptCount val="8"/>
                <c:lvl>
                  <c:pt idx="0">
                    <c:v>urban</c:v>
                  </c:pt>
                  <c:pt idx="1">
                    <c:v>background</c:v>
                  </c:pt>
                  <c:pt idx="2">
                    <c:v>urban</c:v>
                  </c:pt>
                  <c:pt idx="3">
                    <c:v>background</c:v>
                  </c:pt>
                  <c:pt idx="4">
                    <c:v>urban</c:v>
                  </c:pt>
                  <c:pt idx="5">
                    <c:v>background</c:v>
                  </c:pt>
                  <c:pt idx="6">
                    <c:v>urban</c:v>
                  </c:pt>
                  <c:pt idx="7">
                    <c:v>background</c:v>
                  </c:pt>
                </c:lvl>
                <c:lvl>
                  <c:pt idx="0">
                    <c:v>PM10</c:v>
                  </c:pt>
                  <c:pt idx="2">
                    <c:v>PM2,5</c:v>
                  </c:pt>
                  <c:pt idx="4">
                    <c:v>NO2</c:v>
                  </c:pt>
                  <c:pt idx="6">
                    <c:v>SO2</c:v>
                  </c:pt>
                </c:lvl>
              </c:multiLvlStrCache>
            </c:multiLvlStrRef>
          </c:cat>
          <c:val>
            <c:numRef>
              <c:f>Arkusz1!$C$25:$J$25</c:f>
              <c:numCache>
                <c:formatCode>General</c:formatCode>
                <c:ptCount val="8"/>
                <c:pt idx="0">
                  <c:v>158</c:v>
                </c:pt>
                <c:pt idx="1">
                  <c:v>9</c:v>
                </c:pt>
                <c:pt idx="2">
                  <c:v>62</c:v>
                </c:pt>
                <c:pt idx="3">
                  <c:v>4</c:v>
                </c:pt>
                <c:pt idx="5">
                  <c:v>4</c:v>
                </c:pt>
                <c:pt idx="7">
                  <c:v>4</c:v>
                </c:pt>
              </c:numCache>
            </c:numRef>
          </c:val>
        </c:ser>
        <c:gapWidth val="40"/>
        <c:overlap val="100"/>
        <c:axId val="73971968"/>
        <c:axId val="74289152"/>
      </c:barChart>
      <c:catAx>
        <c:axId val="73971968"/>
        <c:scaling>
          <c:orientation val="minMax"/>
        </c:scaling>
        <c:axPos val="b"/>
        <c:tickLblPos val="low"/>
        <c:crossAx val="74289152"/>
        <c:crosses val="autoZero"/>
        <c:auto val="1"/>
        <c:lblAlgn val="ctr"/>
        <c:lblOffset val="250"/>
      </c:catAx>
      <c:valAx>
        <c:axId val="7428915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pl-PL" dirty="0" err="1" smtClean="0"/>
                  <a:t>number</a:t>
                </a:r>
                <a:r>
                  <a:rPr lang="pl-PL" dirty="0" smtClean="0"/>
                  <a:t> </a:t>
                </a:r>
                <a:r>
                  <a:rPr lang="pl-PL" dirty="0"/>
                  <a:t>of </a:t>
                </a:r>
                <a:r>
                  <a:rPr lang="pl-PL" dirty="0" err="1"/>
                  <a:t>sites</a:t>
                </a:r>
                <a:endParaRPr lang="pl-PL" dirty="0"/>
              </a:p>
            </c:rich>
          </c:tx>
          <c:layout>
            <c:manualLayout>
              <c:xMode val="edge"/>
              <c:yMode val="edge"/>
              <c:x val="1.5074298487252604E-3"/>
              <c:y val="0.1843024386179318"/>
            </c:manualLayout>
          </c:layout>
        </c:title>
        <c:numFmt formatCode="General" sourceLinked="1"/>
        <c:tickLblPos val="nextTo"/>
        <c:crossAx val="73971968"/>
        <c:crosses val="autoZero"/>
        <c:crossBetween val="between"/>
      </c:valAx>
      <c:spPr>
        <a:ln>
          <a:solidFill>
            <a:sysClr val="window" lastClr="FFFFFF">
              <a:lumMod val="50000"/>
            </a:sysClr>
          </a:solidFill>
        </a:ln>
      </c:spPr>
    </c:plotArea>
    <c:legend>
      <c:legendPos val="r"/>
      <c:layout>
        <c:manualLayout>
          <c:xMode val="edge"/>
          <c:yMode val="edge"/>
          <c:x val="0.84250752765362269"/>
          <c:y val="0.33960271775358364"/>
          <c:w val="0.157492472346378"/>
          <c:h val="0.12237911065437158"/>
        </c:manualLayout>
      </c:layout>
    </c:legend>
    <c:plotVisOnly val="1"/>
  </c:chart>
  <c:txPr>
    <a:bodyPr/>
    <a:lstStyle/>
    <a:p>
      <a:pPr>
        <a:defRPr sz="1800"/>
      </a:pPr>
      <a:endParaRPr lang="pl-PL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1456172447141599"/>
          <c:y val="4.0487430826004436E-2"/>
          <c:w val="0.70720113521084182"/>
          <c:h val="0.7229577719592718"/>
        </c:manualLayout>
      </c:layout>
      <c:barChart>
        <c:barDir val="col"/>
        <c:grouping val="stacked"/>
        <c:ser>
          <c:idx val="0"/>
          <c:order val="0"/>
          <c:tx>
            <c:strRef>
              <c:f>'Arkusz1 (3)'!$D$4</c:f>
              <c:strCache>
                <c:ptCount val="1"/>
                <c:pt idx="0">
                  <c:v>urban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Lbls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Val val="1"/>
          </c:dLbls>
          <c:cat>
            <c:strRef>
              <c:f>'Arkusz1 (3)'!$E$3:$L$3</c:f>
              <c:strCache>
                <c:ptCount val="8"/>
                <c:pt idx="0">
                  <c:v>O3</c:v>
                </c:pt>
                <c:pt idx="1">
                  <c:v>CO</c:v>
                </c:pt>
                <c:pt idx="2">
                  <c:v>benzene</c:v>
                </c:pt>
                <c:pt idx="3">
                  <c:v>b(a)p</c:v>
                </c:pt>
                <c:pt idx="4">
                  <c:v>As (PM10)</c:v>
                </c:pt>
                <c:pt idx="5">
                  <c:v>Cd(PM10)</c:v>
                </c:pt>
                <c:pt idx="6">
                  <c:v>Ni(PM10)</c:v>
                </c:pt>
                <c:pt idx="7">
                  <c:v>Pb(PM10)</c:v>
                </c:pt>
              </c:strCache>
            </c:strRef>
          </c:cat>
          <c:val>
            <c:numRef>
              <c:f>'Arkusz1 (3)'!$E$4:$L$4</c:f>
              <c:numCache>
                <c:formatCode>General</c:formatCode>
                <c:ptCount val="8"/>
                <c:pt idx="0">
                  <c:v>74</c:v>
                </c:pt>
                <c:pt idx="1">
                  <c:v>80</c:v>
                </c:pt>
                <c:pt idx="2">
                  <c:v>54</c:v>
                </c:pt>
                <c:pt idx="3">
                  <c:v>130</c:v>
                </c:pt>
                <c:pt idx="4">
                  <c:v>94</c:v>
                </c:pt>
                <c:pt idx="5">
                  <c:v>92</c:v>
                </c:pt>
                <c:pt idx="6">
                  <c:v>92</c:v>
                </c:pt>
                <c:pt idx="7">
                  <c:v>94</c:v>
                </c:pt>
              </c:numCache>
            </c:numRef>
          </c:val>
        </c:ser>
        <c:ser>
          <c:idx val="1"/>
          <c:order val="1"/>
          <c:tx>
            <c:strRef>
              <c:f>'Arkusz1 (3)'!$D$5</c:f>
              <c:strCache>
                <c:ptCount val="1"/>
                <c:pt idx="0">
                  <c:v>background</c:v>
                </c:pt>
              </c:strCache>
            </c:strRef>
          </c:tx>
          <c:spPr>
            <a:solidFill>
              <a:srgbClr val="71FB25"/>
            </a:solidFill>
            <a:ln>
              <a:solidFill>
                <a:schemeClr val="tx1"/>
              </a:solidFill>
            </a:ln>
          </c:spPr>
          <c:dLbls>
            <c:dLbl>
              <c:idx val="0"/>
              <c:layout>
                <c:manualLayout>
                  <c:x val="-2.77777777777779E-3"/>
                  <c:y val="-3.2407407407407482E-2"/>
                </c:manualLayout>
              </c:layout>
              <c:spPr/>
              <c:txPr>
                <a:bodyPr/>
                <a:lstStyle/>
                <a:p>
                  <a:pPr>
                    <a:defRPr sz="3200" b="1"/>
                  </a:pPr>
                  <a:endParaRPr lang="pl-PL"/>
                </a:p>
              </c:txPr>
              <c:showVal val="1"/>
            </c:dLbl>
            <c:dLbl>
              <c:idx val="1"/>
              <c:layout>
                <c:manualLayout>
                  <c:x val="2.8912998737845421E-3"/>
                  <c:y val="-7.1501064446292794E-3"/>
                </c:manualLayout>
              </c:layout>
              <c:spPr/>
              <c:txPr>
                <a:bodyPr/>
                <a:lstStyle/>
                <a:p>
                  <a:pPr>
                    <a:defRPr sz="3200" b="1"/>
                  </a:pPr>
                  <a:endParaRPr lang="pl-PL"/>
                </a:p>
              </c:txPr>
              <c:showVal val="1"/>
            </c:dLbl>
            <c:dLbl>
              <c:idx val="3"/>
              <c:layout>
                <c:manualLayout>
                  <c:x val="-1.1383070369230434E-7"/>
                  <c:y val="-3.8133901038022791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5.243411392728145E-2"/>
                </c:manualLayout>
              </c:layout>
              <c:showVal val="1"/>
            </c:dLbl>
            <c:dLbl>
              <c:idx val="5"/>
              <c:layout>
                <c:manualLayout>
                  <c:x val="2.8912998737845156E-3"/>
                  <c:y val="-3.3367163408269992E-2"/>
                </c:manualLayout>
              </c:layout>
              <c:showVal val="1"/>
            </c:dLbl>
            <c:dLbl>
              <c:idx val="6"/>
              <c:layout>
                <c:manualLayout>
                  <c:x val="4.3369498106767806E-3"/>
                  <c:y val="-3.5750532223146385E-2"/>
                </c:manualLayout>
              </c:layout>
              <c:showVal val="1"/>
            </c:dLbl>
            <c:dLbl>
              <c:idx val="7"/>
              <c:layout>
                <c:manualLayout>
                  <c:x val="5.7825997475690382E-3"/>
                  <c:y val="-2.8600425778517111E-2"/>
                </c:manualLayout>
              </c:layout>
              <c:showVal val="1"/>
            </c:dLbl>
            <c:txPr>
              <a:bodyPr/>
              <a:lstStyle/>
              <a:p>
                <a:pPr>
                  <a:defRPr sz="2800" b="1"/>
                </a:pPr>
                <a:endParaRPr lang="pl-PL"/>
              </a:p>
            </c:txPr>
            <c:showVal val="1"/>
          </c:dLbls>
          <c:cat>
            <c:strRef>
              <c:f>'Arkusz1 (3)'!$E$3:$L$3</c:f>
              <c:strCache>
                <c:ptCount val="8"/>
                <c:pt idx="0">
                  <c:v>O3</c:v>
                </c:pt>
                <c:pt idx="1">
                  <c:v>CO</c:v>
                </c:pt>
                <c:pt idx="2">
                  <c:v>benzene</c:v>
                </c:pt>
                <c:pt idx="3">
                  <c:v>b(a)p</c:v>
                </c:pt>
                <c:pt idx="4">
                  <c:v>As (PM10)</c:v>
                </c:pt>
                <c:pt idx="5">
                  <c:v>Cd(PM10)</c:v>
                </c:pt>
                <c:pt idx="6">
                  <c:v>Ni(PM10)</c:v>
                </c:pt>
                <c:pt idx="7">
                  <c:v>Pb(PM10)</c:v>
                </c:pt>
              </c:strCache>
            </c:strRef>
          </c:cat>
          <c:val>
            <c:numRef>
              <c:f>'Arkusz1 (3)'!$E$5:$L$5</c:f>
              <c:numCache>
                <c:formatCode>General</c:formatCode>
                <c:ptCount val="8"/>
                <c:pt idx="0">
                  <c:v>21</c:v>
                </c:pt>
                <c:pt idx="1">
                  <c:v>1</c:v>
                </c:pt>
                <c:pt idx="2">
                  <c:v>0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</c:numCache>
            </c:numRef>
          </c:val>
        </c:ser>
        <c:gapWidth val="69"/>
        <c:overlap val="100"/>
        <c:axId val="75340032"/>
        <c:axId val="75358208"/>
      </c:barChart>
      <c:catAx>
        <c:axId val="75340032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/>
            </a:pPr>
            <a:endParaRPr lang="pl-PL"/>
          </a:p>
        </c:txPr>
        <c:crossAx val="75358208"/>
        <c:crosses val="autoZero"/>
        <c:auto val="1"/>
        <c:lblAlgn val="ctr"/>
        <c:lblOffset val="100"/>
      </c:catAx>
      <c:valAx>
        <c:axId val="7535820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800" b="0"/>
                </a:pPr>
                <a:r>
                  <a:rPr lang="en-US" sz="1800" b="0"/>
                  <a:t>number of sites</a:t>
                </a:r>
              </a:p>
            </c:rich>
          </c:tx>
          <c:layout>
            <c:manualLayout>
              <c:xMode val="edge"/>
              <c:yMode val="edge"/>
              <c:x val="0"/>
              <c:y val="0.25703356533958688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pl-PL"/>
          </a:p>
        </c:txPr>
        <c:crossAx val="75340032"/>
        <c:crosses val="autoZero"/>
        <c:crossBetween val="between"/>
      </c:valAx>
      <c:spPr>
        <a:ln>
          <a:solidFill>
            <a:sysClr val="window" lastClr="FFFFFF">
              <a:lumMod val="50000"/>
            </a:sysClr>
          </a:solidFill>
        </a:ln>
      </c:spPr>
    </c:plotArea>
    <c:legend>
      <c:legendPos val="r"/>
      <c:layout/>
      <c:txPr>
        <a:bodyPr/>
        <a:lstStyle/>
        <a:p>
          <a:pPr>
            <a:defRPr sz="1800"/>
          </a:pPr>
          <a:endParaRPr lang="pl-PL"/>
        </a:p>
      </c:txPr>
    </c:legend>
    <c:plotVisOnly val="1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602910602910603"/>
          <c:y val="2.0289875199051982E-2"/>
          <c:w val="0.8170478170478177"/>
          <c:h val="0.85892678591267591"/>
        </c:manualLayout>
      </c:layout>
      <c:barChart>
        <c:barDir val="col"/>
        <c:grouping val="clustered"/>
        <c:ser>
          <c:idx val="1"/>
          <c:order val="0"/>
          <c:tx>
            <c:strRef>
              <c:f>S!$D$3</c:f>
              <c:strCache>
                <c:ptCount val="1"/>
                <c:pt idx="0">
                  <c:v>S emission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S!$B$4:$B$37</c:f>
              <c:numCache>
                <c:formatCode>General</c:formatCode>
                <c:ptCount val="34"/>
                <c:pt idx="0">
                  <c:v>1980</c:v>
                </c:pt>
                <c:pt idx="5">
                  <c:v>1985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</c:numCache>
            </c:numRef>
          </c:cat>
          <c:val>
            <c:numRef>
              <c:f>S!$D$4:$D$37</c:f>
              <c:numCache>
                <c:formatCode>General</c:formatCode>
                <c:ptCount val="34"/>
                <c:pt idx="0" formatCode="0">
                  <c:v>2050</c:v>
                </c:pt>
                <c:pt idx="5" formatCode="0">
                  <c:v>2150</c:v>
                </c:pt>
                <c:pt idx="10" formatCode="0">
                  <c:v>1605</c:v>
                </c:pt>
                <c:pt idx="11" formatCode="0">
                  <c:v>1509.55</c:v>
                </c:pt>
                <c:pt idx="12" formatCode="0">
                  <c:v>1417.55</c:v>
                </c:pt>
                <c:pt idx="13" formatCode="0">
                  <c:v>1365.05</c:v>
                </c:pt>
                <c:pt idx="14" formatCode="0">
                  <c:v>1305.05</c:v>
                </c:pt>
                <c:pt idx="15" formatCode="0">
                  <c:v>1190.55</c:v>
                </c:pt>
                <c:pt idx="16" formatCode="0">
                  <c:v>1186.55</c:v>
                </c:pt>
                <c:pt idx="17" formatCode="0">
                  <c:v>1092.55</c:v>
                </c:pt>
                <c:pt idx="18" formatCode="0">
                  <c:v>951.05</c:v>
                </c:pt>
                <c:pt idx="19" formatCode="0">
                  <c:v>862.05</c:v>
                </c:pt>
                <c:pt idx="20" formatCode="0">
                  <c:v>755.5</c:v>
                </c:pt>
                <c:pt idx="21" formatCode="0">
                  <c:v>782</c:v>
                </c:pt>
                <c:pt idx="22" formatCode="0">
                  <c:v>727.72900000000004</c:v>
                </c:pt>
                <c:pt idx="23" formatCode="0">
                  <c:v>687.26499999999999</c:v>
                </c:pt>
                <c:pt idx="24" formatCode="0">
                  <c:v>620.59500000000003</c:v>
                </c:pt>
                <c:pt idx="25" formatCode="0">
                  <c:v>611.96649999999954</c:v>
                </c:pt>
                <c:pt idx="26" formatCode="0">
                  <c:v>611.01800000000003</c:v>
                </c:pt>
                <c:pt idx="27" formatCode="0">
                  <c:v>607.77400000000046</c:v>
                </c:pt>
                <c:pt idx="28" formatCode="0">
                  <c:v>497.26799999999974</c:v>
                </c:pt>
                <c:pt idx="29" formatCode="0">
                  <c:v>430.84100000000001</c:v>
                </c:pt>
                <c:pt idx="30" formatCode="0">
                  <c:v>486.79349999999965</c:v>
                </c:pt>
                <c:pt idx="31" formatCode="0">
                  <c:v>455.02249999999975</c:v>
                </c:pt>
                <c:pt idx="32" formatCode="0">
                  <c:v>426.65600000000001</c:v>
                </c:pt>
              </c:numCache>
            </c:numRef>
          </c:val>
        </c:ser>
        <c:gapWidth val="103"/>
        <c:axId val="75375360"/>
        <c:axId val="75377280"/>
      </c:barChart>
      <c:lineChart>
        <c:grouping val="standard"/>
        <c:ser>
          <c:idx val="0"/>
          <c:order val="1"/>
          <c:tx>
            <c:strRef>
              <c:f>S!$E$3</c:f>
              <c:strCache>
                <c:ptCount val="1"/>
                <c:pt idx="0">
                  <c:v>PL01+PL05</c:v>
                </c:pt>
              </c:strCache>
            </c:strRef>
          </c:tx>
          <c:spPr>
            <a:ln w="38100">
              <a:solidFill>
                <a:srgbClr val="993366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993366"/>
              </a:solidFill>
              <a:ln>
                <a:solidFill>
                  <a:srgbClr val="993366"/>
                </a:solidFill>
                <a:prstDash val="solid"/>
              </a:ln>
            </c:spPr>
          </c:marker>
          <c:val>
            <c:numRef>
              <c:f>S!$E$4:$E$37</c:f>
              <c:numCache>
                <c:formatCode>General</c:formatCode>
                <c:ptCount val="34"/>
                <c:pt idx="0">
                  <c:v>4.4000000000000004</c:v>
                </c:pt>
                <c:pt idx="1">
                  <c:v>3.3</c:v>
                </c:pt>
                <c:pt idx="2">
                  <c:v>3.5</c:v>
                </c:pt>
                <c:pt idx="3">
                  <c:v>3.5</c:v>
                </c:pt>
                <c:pt idx="4">
                  <c:v>3.8</c:v>
                </c:pt>
                <c:pt idx="5">
                  <c:v>6.2</c:v>
                </c:pt>
                <c:pt idx="6">
                  <c:v>5.9</c:v>
                </c:pt>
                <c:pt idx="7">
                  <c:v>5.5</c:v>
                </c:pt>
                <c:pt idx="8">
                  <c:v>4.9000000000000004</c:v>
                </c:pt>
                <c:pt idx="9">
                  <c:v>2.7</c:v>
                </c:pt>
                <c:pt idx="10">
                  <c:v>3.1</c:v>
                </c:pt>
                <c:pt idx="11">
                  <c:v>4.5</c:v>
                </c:pt>
                <c:pt idx="12">
                  <c:v>1.9000000000000001</c:v>
                </c:pt>
                <c:pt idx="13">
                  <c:v>2.4</c:v>
                </c:pt>
                <c:pt idx="14">
                  <c:v>2.4</c:v>
                </c:pt>
                <c:pt idx="15">
                  <c:v>2.2999999999999998</c:v>
                </c:pt>
                <c:pt idx="16">
                  <c:v>2.5</c:v>
                </c:pt>
                <c:pt idx="17">
                  <c:v>1.4</c:v>
                </c:pt>
                <c:pt idx="18">
                  <c:v>1.5</c:v>
                </c:pt>
                <c:pt idx="19">
                  <c:v>1.3</c:v>
                </c:pt>
                <c:pt idx="20" formatCode="0.0">
                  <c:v>1</c:v>
                </c:pt>
                <c:pt idx="21">
                  <c:v>0.60000000000000042</c:v>
                </c:pt>
                <c:pt idx="22">
                  <c:v>0.8</c:v>
                </c:pt>
                <c:pt idx="23">
                  <c:v>0.8</c:v>
                </c:pt>
                <c:pt idx="24" formatCode="0.0">
                  <c:v>0.66000000000000059</c:v>
                </c:pt>
                <c:pt idx="25" formatCode="0.0">
                  <c:v>0.66000000000000059</c:v>
                </c:pt>
                <c:pt idx="26" formatCode="0.0">
                  <c:v>0.92</c:v>
                </c:pt>
                <c:pt idx="27" formatCode="0.0">
                  <c:v>0.61000000000000043</c:v>
                </c:pt>
                <c:pt idx="28" formatCode="0.0">
                  <c:v>0.59</c:v>
                </c:pt>
                <c:pt idx="29" formatCode="0.0">
                  <c:v>0.54</c:v>
                </c:pt>
                <c:pt idx="30" formatCode="0.0">
                  <c:v>0.63000000000000045</c:v>
                </c:pt>
                <c:pt idx="31" formatCode="0.0">
                  <c:v>0.52</c:v>
                </c:pt>
                <c:pt idx="32" formatCode="0.0">
                  <c:v>0.52</c:v>
                </c:pt>
                <c:pt idx="33" formatCode="0.0">
                  <c:v>0.59</c:v>
                </c:pt>
              </c:numCache>
            </c:numRef>
          </c:val>
        </c:ser>
        <c:ser>
          <c:idx val="4"/>
          <c:order val="2"/>
          <c:tx>
            <c:strRef>
              <c:f>S!$F$3</c:f>
              <c:strCache>
                <c:ptCount val="1"/>
                <c:pt idx="0">
                  <c:v>PL02</c:v>
                </c:pt>
              </c:strCache>
            </c:strRef>
          </c:tx>
          <c:spPr>
            <a:ln w="38100">
              <a:solidFill>
                <a:srgbClr val="339966"/>
              </a:solidFill>
              <a:prstDash val="solid"/>
            </a:ln>
          </c:spPr>
          <c:marker>
            <c:symbol val="star"/>
            <c:size val="9"/>
            <c:spPr>
              <a:noFill/>
              <a:ln>
                <a:solidFill>
                  <a:srgbClr val="339966"/>
                </a:solidFill>
                <a:prstDash val="solid"/>
              </a:ln>
            </c:spPr>
          </c:marker>
          <c:val>
            <c:numRef>
              <c:f>S!$F$4:$F$37</c:f>
              <c:numCache>
                <c:formatCode>General</c:formatCode>
                <c:ptCount val="34"/>
                <c:pt idx="13" formatCode="0.0">
                  <c:v>5.2</c:v>
                </c:pt>
                <c:pt idx="14">
                  <c:v>4</c:v>
                </c:pt>
                <c:pt idx="15">
                  <c:v>4.0999999999999996</c:v>
                </c:pt>
                <c:pt idx="16">
                  <c:v>4.3</c:v>
                </c:pt>
                <c:pt idx="17">
                  <c:v>3.5</c:v>
                </c:pt>
                <c:pt idx="18">
                  <c:v>3.1</c:v>
                </c:pt>
                <c:pt idx="19">
                  <c:v>2.8</c:v>
                </c:pt>
                <c:pt idx="20" formatCode="0.0">
                  <c:v>2.2000000000000002</c:v>
                </c:pt>
                <c:pt idx="21">
                  <c:v>2.2999999999999998</c:v>
                </c:pt>
                <c:pt idx="22">
                  <c:v>2.5</c:v>
                </c:pt>
                <c:pt idx="23">
                  <c:v>2.4</c:v>
                </c:pt>
                <c:pt idx="24" formatCode="0.0">
                  <c:v>2.2000000000000002</c:v>
                </c:pt>
                <c:pt idx="25" formatCode="0.0">
                  <c:v>2.2000000000000002</c:v>
                </c:pt>
                <c:pt idx="26" formatCode="0.0">
                  <c:v>2.2999999999999998</c:v>
                </c:pt>
                <c:pt idx="27" formatCode="0.0">
                  <c:v>2</c:v>
                </c:pt>
                <c:pt idx="28" formatCode="0.0">
                  <c:v>1.8</c:v>
                </c:pt>
                <c:pt idx="29" formatCode="0.0">
                  <c:v>1.4</c:v>
                </c:pt>
                <c:pt idx="30" formatCode="0.0">
                  <c:v>1.6</c:v>
                </c:pt>
                <c:pt idx="31" formatCode="0.0">
                  <c:v>1.5</c:v>
                </c:pt>
                <c:pt idx="32" formatCode="0.0">
                  <c:v>1.2</c:v>
                </c:pt>
                <c:pt idx="33" formatCode="0.0">
                  <c:v>1.1000000000000001</c:v>
                </c:pt>
              </c:numCache>
            </c:numRef>
          </c:val>
        </c:ser>
        <c:ser>
          <c:idx val="2"/>
          <c:order val="3"/>
          <c:tx>
            <c:strRef>
              <c:f>S!$G$3</c:f>
              <c:strCache>
                <c:ptCount val="1"/>
                <c:pt idx="0">
                  <c:v>PL03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triangle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val>
            <c:numRef>
              <c:f>S!$G$4:$G$37</c:f>
              <c:numCache>
                <c:formatCode>General</c:formatCode>
                <c:ptCount val="34"/>
                <c:pt idx="11">
                  <c:v>2.9</c:v>
                </c:pt>
                <c:pt idx="12">
                  <c:v>2.8</c:v>
                </c:pt>
                <c:pt idx="13">
                  <c:v>2.2000000000000002</c:v>
                </c:pt>
                <c:pt idx="14">
                  <c:v>2.4</c:v>
                </c:pt>
                <c:pt idx="15">
                  <c:v>2.4</c:v>
                </c:pt>
                <c:pt idx="16">
                  <c:v>1.5</c:v>
                </c:pt>
                <c:pt idx="17">
                  <c:v>1.2</c:v>
                </c:pt>
                <c:pt idx="18">
                  <c:v>1.6</c:v>
                </c:pt>
                <c:pt idx="19">
                  <c:v>1.3</c:v>
                </c:pt>
                <c:pt idx="20" formatCode="0.0">
                  <c:v>1.2</c:v>
                </c:pt>
                <c:pt idx="21">
                  <c:v>1.1000000000000001</c:v>
                </c:pt>
                <c:pt idx="22">
                  <c:v>1.1000000000000001</c:v>
                </c:pt>
                <c:pt idx="23">
                  <c:v>1</c:v>
                </c:pt>
                <c:pt idx="24" formatCode="0.0">
                  <c:v>1.1000000000000001</c:v>
                </c:pt>
                <c:pt idx="25" formatCode="0.0">
                  <c:v>1.1000000000000001</c:v>
                </c:pt>
                <c:pt idx="26" formatCode="0.0">
                  <c:v>1</c:v>
                </c:pt>
                <c:pt idx="27" formatCode="0.0">
                  <c:v>0.9</c:v>
                </c:pt>
                <c:pt idx="28" formatCode="0.0">
                  <c:v>1.1000000000000001</c:v>
                </c:pt>
                <c:pt idx="29" formatCode="0.0">
                  <c:v>1</c:v>
                </c:pt>
                <c:pt idx="30" formatCode="0.0">
                  <c:v>1</c:v>
                </c:pt>
                <c:pt idx="31" formatCode="0.0">
                  <c:v>1.1000000000000001</c:v>
                </c:pt>
                <c:pt idx="32" formatCode="0.0">
                  <c:v>1</c:v>
                </c:pt>
                <c:pt idx="33" formatCode="0.0">
                  <c:v>0.9</c:v>
                </c:pt>
              </c:numCache>
            </c:numRef>
          </c:val>
        </c:ser>
        <c:ser>
          <c:idx val="3"/>
          <c:order val="4"/>
          <c:tx>
            <c:strRef>
              <c:f>S!$H$3</c:f>
              <c:strCache>
                <c:ptCount val="1"/>
                <c:pt idx="0">
                  <c:v>PL04</c:v>
                </c:pt>
              </c:strCache>
            </c:strRef>
          </c:tx>
          <c:spPr>
            <a:ln w="38100">
              <a:solidFill>
                <a:srgbClr val="0000FF"/>
              </a:solidFill>
              <a:prstDash val="solid"/>
            </a:ln>
          </c:spPr>
          <c:marker>
            <c:symbol val="x"/>
            <c:size val="7"/>
            <c:spPr>
              <a:solidFill>
                <a:schemeClr val="accent1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val>
            <c:numRef>
              <c:f>S!$H$4:$H$37</c:f>
              <c:numCache>
                <c:formatCode>General</c:formatCode>
                <c:ptCount val="34"/>
                <c:pt idx="14">
                  <c:v>2.9</c:v>
                </c:pt>
                <c:pt idx="15">
                  <c:v>3.1</c:v>
                </c:pt>
                <c:pt idx="16">
                  <c:v>3</c:v>
                </c:pt>
                <c:pt idx="17">
                  <c:v>2</c:v>
                </c:pt>
                <c:pt idx="18">
                  <c:v>1.6</c:v>
                </c:pt>
                <c:pt idx="19">
                  <c:v>1.5</c:v>
                </c:pt>
                <c:pt idx="20" formatCode="0.0">
                  <c:v>1.3</c:v>
                </c:pt>
                <c:pt idx="21">
                  <c:v>1.5</c:v>
                </c:pt>
                <c:pt idx="22">
                  <c:v>1.3</c:v>
                </c:pt>
                <c:pt idx="23">
                  <c:v>1.8</c:v>
                </c:pt>
                <c:pt idx="24" formatCode="0.0">
                  <c:v>1.3</c:v>
                </c:pt>
                <c:pt idx="25" formatCode="0.0">
                  <c:v>1.2</c:v>
                </c:pt>
                <c:pt idx="26" formatCode="0.0">
                  <c:v>1.3</c:v>
                </c:pt>
                <c:pt idx="27" formatCode="0.0">
                  <c:v>1.1000000000000001</c:v>
                </c:pt>
                <c:pt idx="28" formatCode="0.0">
                  <c:v>1</c:v>
                </c:pt>
                <c:pt idx="29" formatCode="0.0">
                  <c:v>1.1000000000000001</c:v>
                </c:pt>
                <c:pt idx="30" formatCode="0.0">
                  <c:v>1.2</c:v>
                </c:pt>
                <c:pt idx="31" formatCode="0.0">
                  <c:v>0.8</c:v>
                </c:pt>
                <c:pt idx="32" formatCode="0.0">
                  <c:v>0.8</c:v>
                </c:pt>
                <c:pt idx="33" formatCode="0.0">
                  <c:v>0.7000000000000004</c:v>
                </c:pt>
              </c:numCache>
            </c:numRef>
          </c:val>
        </c:ser>
        <c:marker val="1"/>
        <c:axId val="75383552"/>
        <c:axId val="75385088"/>
      </c:lineChart>
      <c:catAx>
        <c:axId val="75375360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5377280"/>
        <c:crosses val="autoZero"/>
        <c:lblAlgn val="ctr"/>
        <c:lblOffset val="100"/>
        <c:tickLblSkip val="1"/>
        <c:tickMarkSkip val="1"/>
      </c:catAx>
      <c:valAx>
        <c:axId val="75377280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pl-PL" sz="1400" b="1"/>
                  <a:t>S emission [Gg]</a:t>
                </a:r>
              </a:p>
            </c:rich>
          </c:tx>
          <c:layout>
            <c:manualLayout>
              <c:xMode val="edge"/>
              <c:yMode val="edge"/>
              <c:x val="1.0048510048510069E-2"/>
              <c:y val="0.34112149532710317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5375360"/>
        <c:crosses val="autoZero"/>
        <c:crossBetween val="between"/>
      </c:valAx>
      <c:catAx>
        <c:axId val="75383552"/>
        <c:scaling>
          <c:orientation val="minMax"/>
        </c:scaling>
        <c:delete val="1"/>
        <c:axPos val="b"/>
        <c:tickLblPos val="none"/>
        <c:crossAx val="75385088"/>
        <c:crosses val="autoZero"/>
        <c:lblAlgn val="ctr"/>
        <c:lblOffset val="100"/>
      </c:catAx>
      <c:valAx>
        <c:axId val="75385088"/>
        <c:scaling>
          <c:orientation val="minMax"/>
        </c:scaling>
        <c:axPos val="r"/>
        <c:title>
          <c:tx>
            <c:rich>
              <a:bodyPr rot="5400000" vert="horz"/>
              <a:lstStyle/>
              <a:p>
                <a:pPr algn="ctr">
                  <a:defRPr sz="14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pl-PL" sz="1400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S concentration [µg/m</a:t>
                </a:r>
                <a:r>
                  <a:rPr lang="pl-PL" sz="1400" b="1" i="0" u="none" strike="noStrike" baseline="30000">
                    <a:solidFill>
                      <a:srgbClr val="000000"/>
                    </a:solidFill>
                    <a:latin typeface="Arial"/>
                    <a:cs typeface="Arial"/>
                  </a:rPr>
                  <a:t>3</a:t>
                </a:r>
                <a:r>
                  <a:rPr lang="pl-PL" sz="1400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]</a:t>
                </a:r>
              </a:p>
            </c:rich>
          </c:tx>
          <c:layout>
            <c:manualLayout>
              <c:xMode val="edge"/>
              <c:yMode val="edge"/>
              <c:x val="0.96534996534996531"/>
              <c:y val="0.27336448598130886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5383552"/>
        <c:crosses val="max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3374913374913466"/>
          <c:y val="8.8546723471949251E-2"/>
          <c:w val="0.22765072765072755"/>
          <c:h val="0.29348938080953996"/>
        </c:manualLayout>
      </c:layout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4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pl-PL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69575337350744"/>
          <c:y val="3.7296122195790982E-2"/>
          <c:w val="0.7770863688767875"/>
          <c:h val="0.83683174176806019"/>
        </c:manualLayout>
      </c:layout>
      <c:barChart>
        <c:barDir val="col"/>
        <c:grouping val="clustered"/>
        <c:ser>
          <c:idx val="1"/>
          <c:order val="0"/>
          <c:tx>
            <c:strRef>
              <c:f>Nutl!$D$3</c:f>
              <c:strCache>
                <c:ptCount val="1"/>
                <c:pt idx="0">
                  <c:v>N emission</c:v>
                </c:pt>
              </c:strCache>
            </c:strRef>
          </c:tx>
          <c:spPr>
            <a:solidFill>
              <a:srgbClr val="00FFFF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S!$B$4:$B$38</c:f>
              <c:numCache>
                <c:formatCode>General</c:formatCode>
                <c:ptCount val="30"/>
                <c:pt idx="0">
                  <c:v>1985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</c:numCache>
            </c:numRef>
          </c:cat>
          <c:val>
            <c:numRef>
              <c:f>Nutl!$D$4:$D$37</c:f>
              <c:numCache>
                <c:formatCode>General</c:formatCode>
                <c:ptCount val="29"/>
                <c:pt idx="0" formatCode="0">
                  <c:v>457.31707317073193</c:v>
                </c:pt>
                <c:pt idx="5" formatCode="0">
                  <c:v>390.2439024390244</c:v>
                </c:pt>
                <c:pt idx="6" formatCode="0">
                  <c:v>432.72317073170723</c:v>
                </c:pt>
                <c:pt idx="7" formatCode="0">
                  <c:v>405.33323170731694</c:v>
                </c:pt>
                <c:pt idx="8" formatCode="0">
                  <c:v>373.12865853658525</c:v>
                </c:pt>
                <c:pt idx="9" formatCode="0">
                  <c:v>367.20457317073192</c:v>
                </c:pt>
                <c:pt idx="10" formatCode="0">
                  <c:v>341.76829268292687</c:v>
                </c:pt>
                <c:pt idx="11" formatCode="0">
                  <c:v>352.13414634146346</c:v>
                </c:pt>
                <c:pt idx="12" formatCode="0">
                  <c:v>339.63414634146346</c:v>
                </c:pt>
                <c:pt idx="13" formatCode="0">
                  <c:v>302.13414634146341</c:v>
                </c:pt>
                <c:pt idx="14" formatCode="0">
                  <c:v>290.54878048780489</c:v>
                </c:pt>
                <c:pt idx="15" formatCode="0">
                  <c:v>255.48780487804879</c:v>
                </c:pt>
                <c:pt idx="16" formatCode="0">
                  <c:v>245.54359756097554</c:v>
                </c:pt>
                <c:pt idx="17" formatCode="0">
                  <c:v>242.67225609756099</c:v>
                </c:pt>
                <c:pt idx="18" formatCode="0">
                  <c:v>246.38689024390246</c:v>
                </c:pt>
                <c:pt idx="19" formatCode="0">
                  <c:v>245.19512195121962</c:v>
                </c:pt>
                <c:pt idx="20" formatCode="0">
                  <c:v>263.95182926829233</c:v>
                </c:pt>
                <c:pt idx="21" formatCode="0">
                  <c:v>280.77073170731694</c:v>
                </c:pt>
                <c:pt idx="22" formatCode="0">
                  <c:v>262.26249999999999</c:v>
                </c:pt>
                <c:pt idx="23" formatCode="0">
                  <c:v>253.54756097560977</c:v>
                </c:pt>
                <c:pt idx="24" formatCode="0">
                  <c:v>250.6384146341463</c:v>
                </c:pt>
                <c:pt idx="25" formatCode="0">
                  <c:v>264.27073170731694</c:v>
                </c:pt>
                <c:pt idx="26" formatCode="0">
                  <c:v>259.37347560975644</c:v>
                </c:pt>
                <c:pt idx="27" formatCode="0">
                  <c:v>249.1817073170734</c:v>
                </c:pt>
              </c:numCache>
            </c:numRef>
          </c:val>
        </c:ser>
        <c:gapWidth val="101"/>
        <c:axId val="75794688"/>
        <c:axId val="75805056"/>
      </c:barChart>
      <c:lineChart>
        <c:grouping val="standard"/>
        <c:ser>
          <c:idx val="0"/>
          <c:order val="1"/>
          <c:tx>
            <c:strRef>
              <c:f>Nutl!$E$3</c:f>
              <c:strCache>
                <c:ptCount val="1"/>
                <c:pt idx="0">
                  <c:v>PL01+PL05</c:v>
                </c:pt>
              </c:strCache>
            </c:strRef>
          </c:tx>
          <c:spPr>
            <a:ln w="38100">
              <a:solidFill>
                <a:srgbClr val="993366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993366"/>
              </a:solidFill>
              <a:ln>
                <a:solidFill>
                  <a:srgbClr val="993366"/>
                </a:solidFill>
                <a:prstDash val="solid"/>
              </a:ln>
            </c:spPr>
          </c:marker>
          <c:val>
            <c:numRef>
              <c:f>Nutl!$E$4:$E$37</c:f>
              <c:numCache>
                <c:formatCode>0.0</c:formatCode>
                <c:ptCount val="29"/>
                <c:pt idx="0">
                  <c:v>4.5</c:v>
                </c:pt>
                <c:pt idx="1">
                  <c:v>3</c:v>
                </c:pt>
                <c:pt idx="2">
                  <c:v>3.9</c:v>
                </c:pt>
                <c:pt idx="3">
                  <c:v>2.9</c:v>
                </c:pt>
                <c:pt idx="4">
                  <c:v>3.1</c:v>
                </c:pt>
                <c:pt idx="5">
                  <c:v>2.9</c:v>
                </c:pt>
                <c:pt idx="6">
                  <c:v>3.5</c:v>
                </c:pt>
                <c:pt idx="7">
                  <c:v>3.8</c:v>
                </c:pt>
                <c:pt idx="8">
                  <c:v>1.5</c:v>
                </c:pt>
                <c:pt idx="9">
                  <c:v>1</c:v>
                </c:pt>
                <c:pt idx="10">
                  <c:v>0.8</c:v>
                </c:pt>
                <c:pt idx="11">
                  <c:v>1.1000000000000001</c:v>
                </c:pt>
                <c:pt idx="12">
                  <c:v>1.2</c:v>
                </c:pt>
                <c:pt idx="13">
                  <c:v>0.60000000000000031</c:v>
                </c:pt>
                <c:pt idx="14">
                  <c:v>1.2</c:v>
                </c:pt>
                <c:pt idx="15">
                  <c:v>1</c:v>
                </c:pt>
                <c:pt idx="16">
                  <c:v>0.70000000000000029</c:v>
                </c:pt>
                <c:pt idx="17">
                  <c:v>0.8</c:v>
                </c:pt>
                <c:pt idx="18">
                  <c:v>0.8</c:v>
                </c:pt>
                <c:pt idx="19">
                  <c:v>1.58</c:v>
                </c:pt>
                <c:pt idx="20">
                  <c:v>1.33</c:v>
                </c:pt>
                <c:pt idx="21">
                  <c:v>1.51</c:v>
                </c:pt>
                <c:pt idx="22">
                  <c:v>1.03</c:v>
                </c:pt>
                <c:pt idx="23">
                  <c:v>1.52</c:v>
                </c:pt>
                <c:pt idx="24">
                  <c:v>1.71</c:v>
                </c:pt>
                <c:pt idx="25">
                  <c:v>2.02</c:v>
                </c:pt>
                <c:pt idx="26">
                  <c:v>2.4699999999999998</c:v>
                </c:pt>
                <c:pt idx="27">
                  <c:v>2.34</c:v>
                </c:pt>
                <c:pt idx="28">
                  <c:v>2.0299999999999998</c:v>
                </c:pt>
              </c:numCache>
            </c:numRef>
          </c:val>
        </c:ser>
        <c:ser>
          <c:idx val="4"/>
          <c:order val="2"/>
          <c:tx>
            <c:strRef>
              <c:f>Nutl!$F$3</c:f>
              <c:strCache>
                <c:ptCount val="1"/>
                <c:pt idx="0">
                  <c:v>PL02</c:v>
                </c:pt>
              </c:strCache>
            </c:strRef>
          </c:tx>
          <c:spPr>
            <a:ln w="38100">
              <a:solidFill>
                <a:srgbClr val="339966"/>
              </a:solidFill>
              <a:prstDash val="solid"/>
            </a:ln>
          </c:spPr>
          <c:marker>
            <c:symbol val="star"/>
            <c:size val="9"/>
            <c:spPr>
              <a:noFill/>
              <a:ln>
                <a:solidFill>
                  <a:srgbClr val="339966"/>
                </a:solidFill>
                <a:prstDash val="solid"/>
              </a:ln>
            </c:spPr>
          </c:marker>
          <c:val>
            <c:numRef>
              <c:f>Nutl!$F$4:$F$37</c:f>
              <c:numCache>
                <c:formatCode>General</c:formatCode>
                <c:ptCount val="29"/>
                <c:pt idx="6">
                  <c:v>4</c:v>
                </c:pt>
                <c:pt idx="7">
                  <c:v>3.6</c:v>
                </c:pt>
                <c:pt idx="8">
                  <c:v>2.8</c:v>
                </c:pt>
                <c:pt idx="9">
                  <c:v>2.9</c:v>
                </c:pt>
                <c:pt idx="10">
                  <c:v>2.9</c:v>
                </c:pt>
                <c:pt idx="11">
                  <c:v>2.7</c:v>
                </c:pt>
                <c:pt idx="12">
                  <c:v>3</c:v>
                </c:pt>
                <c:pt idx="13">
                  <c:v>2.5</c:v>
                </c:pt>
                <c:pt idx="14">
                  <c:v>2.7</c:v>
                </c:pt>
                <c:pt idx="15">
                  <c:v>3</c:v>
                </c:pt>
                <c:pt idx="16">
                  <c:v>2.8</c:v>
                </c:pt>
                <c:pt idx="17">
                  <c:v>3.2</c:v>
                </c:pt>
                <c:pt idx="18">
                  <c:v>3.1</c:v>
                </c:pt>
                <c:pt idx="19">
                  <c:v>2.8</c:v>
                </c:pt>
                <c:pt idx="20">
                  <c:v>2.7</c:v>
                </c:pt>
                <c:pt idx="21">
                  <c:v>3.1</c:v>
                </c:pt>
                <c:pt idx="22">
                  <c:v>3.2</c:v>
                </c:pt>
                <c:pt idx="23">
                  <c:v>3</c:v>
                </c:pt>
                <c:pt idx="24">
                  <c:v>2.7</c:v>
                </c:pt>
                <c:pt idx="25">
                  <c:v>3</c:v>
                </c:pt>
                <c:pt idx="26">
                  <c:v>3.1</c:v>
                </c:pt>
                <c:pt idx="27">
                  <c:v>2.9</c:v>
                </c:pt>
                <c:pt idx="28">
                  <c:v>2.8</c:v>
                </c:pt>
              </c:numCache>
            </c:numRef>
          </c:val>
        </c:ser>
        <c:ser>
          <c:idx val="2"/>
          <c:order val="3"/>
          <c:tx>
            <c:strRef>
              <c:f>Nutl!$G$3</c:f>
              <c:strCache>
                <c:ptCount val="1"/>
                <c:pt idx="0">
                  <c:v>PL03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triangle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val>
            <c:numRef>
              <c:f>Nutl!$G$4:$G$37</c:f>
              <c:numCache>
                <c:formatCode>General</c:formatCode>
                <c:ptCount val="29"/>
                <c:pt idx="6">
                  <c:v>1.3</c:v>
                </c:pt>
                <c:pt idx="7">
                  <c:v>2.8</c:v>
                </c:pt>
                <c:pt idx="8">
                  <c:v>1.7</c:v>
                </c:pt>
                <c:pt idx="9">
                  <c:v>1.2</c:v>
                </c:pt>
                <c:pt idx="10">
                  <c:v>1.6</c:v>
                </c:pt>
                <c:pt idx="11">
                  <c:v>1.3</c:v>
                </c:pt>
                <c:pt idx="12">
                  <c:v>1.1000000000000001</c:v>
                </c:pt>
                <c:pt idx="13">
                  <c:v>1.3</c:v>
                </c:pt>
                <c:pt idx="14">
                  <c:v>1.2</c:v>
                </c:pt>
                <c:pt idx="15">
                  <c:v>1.2</c:v>
                </c:pt>
                <c:pt idx="16">
                  <c:v>1.1000000000000001</c:v>
                </c:pt>
                <c:pt idx="17">
                  <c:v>1.1000000000000001</c:v>
                </c:pt>
                <c:pt idx="18">
                  <c:v>1</c:v>
                </c:pt>
                <c:pt idx="19">
                  <c:v>1.1000000000000001</c:v>
                </c:pt>
                <c:pt idx="20">
                  <c:v>1.1000000000000001</c:v>
                </c:pt>
                <c:pt idx="21">
                  <c:v>0.9</c:v>
                </c:pt>
                <c:pt idx="22">
                  <c:v>0.9</c:v>
                </c:pt>
                <c:pt idx="23">
                  <c:v>1</c:v>
                </c:pt>
                <c:pt idx="24">
                  <c:v>0.9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0.9</c:v>
                </c:pt>
              </c:numCache>
            </c:numRef>
          </c:val>
        </c:ser>
        <c:ser>
          <c:idx val="3"/>
          <c:order val="4"/>
          <c:tx>
            <c:strRef>
              <c:f>Nutl!$H$3</c:f>
              <c:strCache>
                <c:ptCount val="1"/>
                <c:pt idx="0">
                  <c:v>PL04</c:v>
                </c:pt>
              </c:strCache>
            </c:strRef>
          </c:tx>
          <c:spPr>
            <a:ln w="38100">
              <a:solidFill>
                <a:srgbClr val="0000FF"/>
              </a:solidFill>
              <a:prstDash val="solid"/>
            </a:ln>
          </c:spPr>
          <c:marker>
            <c:symbol val="x"/>
            <c:size val="7"/>
            <c:spPr>
              <a:solidFill>
                <a:srgbClr val="0F6FC6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val>
            <c:numRef>
              <c:f>Nutl!$H$4:$H$37</c:f>
              <c:numCache>
                <c:formatCode>General</c:formatCode>
                <c:ptCount val="29"/>
                <c:pt idx="9">
                  <c:v>1.6</c:v>
                </c:pt>
                <c:pt idx="10">
                  <c:v>1.8</c:v>
                </c:pt>
                <c:pt idx="11">
                  <c:v>2.1</c:v>
                </c:pt>
                <c:pt idx="12">
                  <c:v>2</c:v>
                </c:pt>
                <c:pt idx="13">
                  <c:v>1.7</c:v>
                </c:pt>
                <c:pt idx="14">
                  <c:v>1.4</c:v>
                </c:pt>
                <c:pt idx="15">
                  <c:v>1.7</c:v>
                </c:pt>
                <c:pt idx="16">
                  <c:v>1.4</c:v>
                </c:pt>
                <c:pt idx="17">
                  <c:v>1.6</c:v>
                </c:pt>
                <c:pt idx="18">
                  <c:v>1.7</c:v>
                </c:pt>
                <c:pt idx="19">
                  <c:v>1.7</c:v>
                </c:pt>
                <c:pt idx="20">
                  <c:v>1.7</c:v>
                </c:pt>
                <c:pt idx="21">
                  <c:v>1.9000000000000001</c:v>
                </c:pt>
                <c:pt idx="22">
                  <c:v>1.6</c:v>
                </c:pt>
                <c:pt idx="23">
                  <c:v>1.6</c:v>
                </c:pt>
                <c:pt idx="24">
                  <c:v>1.5</c:v>
                </c:pt>
                <c:pt idx="25">
                  <c:v>1.7</c:v>
                </c:pt>
                <c:pt idx="26">
                  <c:v>1.5</c:v>
                </c:pt>
                <c:pt idx="27">
                  <c:v>1.5</c:v>
                </c:pt>
                <c:pt idx="28">
                  <c:v>1.2</c:v>
                </c:pt>
              </c:numCache>
            </c:numRef>
          </c:val>
        </c:ser>
        <c:marker val="1"/>
        <c:axId val="75806976"/>
        <c:axId val="75808768"/>
      </c:lineChart>
      <c:catAx>
        <c:axId val="7579468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200"/>
            </a:pPr>
            <a:endParaRPr lang="pl-PL"/>
          </a:p>
        </c:txPr>
        <c:crossAx val="75805056"/>
        <c:crosses val="autoZero"/>
        <c:lblAlgn val="ctr"/>
        <c:lblOffset val="100"/>
        <c:tickLblSkip val="1"/>
        <c:tickMarkSkip val="1"/>
      </c:catAx>
      <c:valAx>
        <c:axId val="75805056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b="1"/>
                </a:pPr>
                <a:r>
                  <a:rPr lang="pl-PL" b="1"/>
                  <a:t>N emission [Gg]</a:t>
                </a:r>
              </a:p>
            </c:rich>
          </c:tx>
          <c:layout>
            <c:manualLayout>
              <c:xMode val="edge"/>
              <c:yMode val="edge"/>
              <c:x val="1.1076497057805473E-2"/>
              <c:y val="0.308173527626179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pl-PL"/>
          </a:p>
        </c:txPr>
        <c:crossAx val="75794688"/>
        <c:crosses val="autoZero"/>
        <c:crossBetween val="between"/>
      </c:valAx>
      <c:catAx>
        <c:axId val="75806976"/>
        <c:scaling>
          <c:orientation val="minMax"/>
        </c:scaling>
        <c:delete val="1"/>
        <c:axPos val="b"/>
        <c:tickLblPos val="none"/>
        <c:crossAx val="75808768"/>
        <c:crosses val="autoZero"/>
        <c:lblAlgn val="ctr"/>
        <c:lblOffset val="100"/>
      </c:catAx>
      <c:valAx>
        <c:axId val="75808768"/>
        <c:scaling>
          <c:orientation val="minMax"/>
        </c:scaling>
        <c:axPos val="r"/>
        <c:title>
          <c:tx>
            <c:rich>
              <a:bodyPr rot="5400000" vert="horz"/>
              <a:lstStyle/>
              <a:p>
                <a:pPr algn="ctr">
                  <a:defRPr b="1"/>
                </a:pPr>
                <a:r>
                  <a:rPr lang="pl-PL" b="1"/>
                  <a:t>N concentration [µg/m3]</a:t>
                </a:r>
              </a:p>
            </c:rich>
          </c:tx>
          <c:layout>
            <c:manualLayout>
              <c:xMode val="edge"/>
              <c:yMode val="edge"/>
              <c:x val="0.94600303616935699"/>
              <c:y val="0.27272789355672156"/>
            </c:manualLayout>
          </c:layout>
          <c:spPr>
            <a:noFill/>
            <a:ln w="25400">
              <a:noFill/>
            </a:ln>
          </c:spPr>
        </c:title>
        <c:numFmt formatCode="0.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pl-PL"/>
          </a:p>
        </c:txPr>
        <c:crossAx val="75806976"/>
        <c:crosses val="max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6320602448058497"/>
          <c:y val="4.4289145107501787E-2"/>
          <c:w val="0.19556951019751814"/>
          <c:h val="0.25174882482158872"/>
        </c:manualLayout>
      </c:layout>
      <c:spPr>
        <a:solidFill>
          <a:srgbClr val="FFFFFF"/>
        </a:solidFill>
        <a:ln w="25400">
          <a:noFill/>
        </a:ln>
      </c:spPr>
    </c:legend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pl-PL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2487293739445345"/>
          <c:y val="3.5621612387209158E-2"/>
          <c:w val="0.64186147070599264"/>
          <c:h val="0.87123763375731877"/>
        </c:manualLayout>
      </c:layout>
      <c:barChart>
        <c:barDir val="col"/>
        <c:grouping val="stacked"/>
        <c:ser>
          <c:idx val="0"/>
          <c:order val="0"/>
          <c:tx>
            <c:strRef>
              <c:f>'Stacje tła region_skład PM2ang'!$E$39</c:f>
              <c:strCache>
                <c:ptCount val="1"/>
                <c:pt idx="0">
                  <c:v>SO42-</c:v>
                </c:pt>
              </c:strCache>
            </c:strRef>
          </c:tx>
          <c:spPr>
            <a:solidFill>
              <a:srgbClr val="FFCC00"/>
            </a:solidFill>
            <a:ln w="12700">
              <a:solidFill>
                <a:srgbClr val="FFC000"/>
              </a:solidFill>
              <a:prstDash val="solid"/>
            </a:ln>
          </c:spPr>
          <c:cat>
            <c:strRef>
              <c:f>'Stacje tła region_skład PM2ang'!$D$51:$D$54</c:f>
              <c:strCache>
                <c:ptCount val="4"/>
                <c:pt idx="0">
                  <c:v>Osieczów</c:v>
                </c:pt>
                <c:pt idx="1">
                  <c:v>Puszcza Borecka</c:v>
                </c:pt>
                <c:pt idx="2">
                  <c:v>Zielonka</c:v>
                </c:pt>
                <c:pt idx="3">
                  <c:v>Złoty Potok</c:v>
                </c:pt>
              </c:strCache>
            </c:strRef>
          </c:cat>
          <c:val>
            <c:numRef>
              <c:f>'Stacje tła region_skład PM2ang'!$E$41:$E$44</c:f>
              <c:numCache>
                <c:formatCode>General</c:formatCode>
                <c:ptCount val="4"/>
                <c:pt idx="0">
                  <c:v>2.6413600000000002</c:v>
                </c:pt>
                <c:pt idx="1">
                  <c:v>1.8296599999999998</c:v>
                </c:pt>
                <c:pt idx="2">
                  <c:v>2.3018499999999977</c:v>
                </c:pt>
                <c:pt idx="3">
                  <c:v>3.4140099999999989</c:v>
                </c:pt>
              </c:numCache>
            </c:numRef>
          </c:val>
        </c:ser>
        <c:ser>
          <c:idx val="1"/>
          <c:order val="1"/>
          <c:tx>
            <c:strRef>
              <c:f>'Stacje tła region_skład PM2ang'!$F$39</c:f>
              <c:strCache>
                <c:ptCount val="1"/>
                <c:pt idx="0">
                  <c:v>NO3-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c:spPr>
          <c:cat>
            <c:strRef>
              <c:f>'Stacje tła region_skład PM2ang'!$D$51:$D$54</c:f>
              <c:strCache>
                <c:ptCount val="4"/>
                <c:pt idx="0">
                  <c:v>Osieczów</c:v>
                </c:pt>
                <c:pt idx="1">
                  <c:v>Puszcza Borecka</c:v>
                </c:pt>
                <c:pt idx="2">
                  <c:v>Zielonka</c:v>
                </c:pt>
                <c:pt idx="3">
                  <c:v>Złoty Potok</c:v>
                </c:pt>
              </c:strCache>
            </c:strRef>
          </c:cat>
          <c:val>
            <c:numRef>
              <c:f>'Stacje tła region_skład PM2ang'!$F$41:$F$44</c:f>
              <c:numCache>
                <c:formatCode>General</c:formatCode>
                <c:ptCount val="4"/>
                <c:pt idx="0">
                  <c:v>1.3820100000000006</c:v>
                </c:pt>
                <c:pt idx="1">
                  <c:v>1.0281800000000001</c:v>
                </c:pt>
                <c:pt idx="2">
                  <c:v>1.4729199999999998</c:v>
                </c:pt>
                <c:pt idx="3">
                  <c:v>1.7488599999999999</c:v>
                </c:pt>
              </c:numCache>
            </c:numRef>
          </c:val>
        </c:ser>
        <c:ser>
          <c:idx val="4"/>
          <c:order val="2"/>
          <c:tx>
            <c:strRef>
              <c:f>'Stacje tła region_skład PM2ang'!$L$39</c:f>
              <c:strCache>
                <c:ptCount val="1"/>
                <c:pt idx="0">
                  <c:v>NH4+</c:v>
                </c:pt>
              </c:strCache>
            </c:strRef>
          </c:tx>
          <c:spPr>
            <a:solidFill>
              <a:srgbClr val="009900"/>
            </a:solidFill>
            <a:ln>
              <a:solidFill>
                <a:srgbClr val="009900"/>
              </a:solidFill>
            </a:ln>
          </c:spPr>
          <c:cat>
            <c:strRef>
              <c:f>'Stacje tła region_skład PM2ang'!$D$51:$D$54</c:f>
              <c:strCache>
                <c:ptCount val="4"/>
                <c:pt idx="0">
                  <c:v>Osieczów</c:v>
                </c:pt>
                <c:pt idx="1">
                  <c:v>Puszcza Borecka</c:v>
                </c:pt>
                <c:pt idx="2">
                  <c:v>Zielonka</c:v>
                </c:pt>
                <c:pt idx="3">
                  <c:v>Złoty Potok</c:v>
                </c:pt>
              </c:strCache>
            </c:strRef>
          </c:cat>
          <c:val>
            <c:numRef>
              <c:f>'Stacje tła region_skład PM2ang'!$L$41:$L$44</c:f>
              <c:numCache>
                <c:formatCode>General</c:formatCode>
                <c:ptCount val="4"/>
                <c:pt idx="0">
                  <c:v>1.0675399999999993</c:v>
                </c:pt>
                <c:pt idx="1">
                  <c:v>0.79042999999999997</c:v>
                </c:pt>
                <c:pt idx="2">
                  <c:v>0.88095999999999997</c:v>
                </c:pt>
                <c:pt idx="3">
                  <c:v>1.80931</c:v>
                </c:pt>
              </c:numCache>
            </c:numRef>
          </c:val>
        </c:ser>
        <c:ser>
          <c:idx val="6"/>
          <c:order val="3"/>
          <c:tx>
            <c:strRef>
              <c:f>'Stacje tła region_skład PM2ang'!$R$39</c:f>
              <c:strCache>
                <c:ptCount val="1"/>
                <c:pt idx="0">
                  <c:v>Sum of Cl-, Mg2+, Ca2+, Na+, K+</c:v>
                </c:pt>
              </c:strCache>
            </c:strRef>
          </c:tx>
          <c:spPr>
            <a:solidFill>
              <a:srgbClr val="CC3300"/>
            </a:solidFill>
            <a:ln>
              <a:solidFill>
                <a:srgbClr val="CC3300"/>
              </a:solidFill>
            </a:ln>
          </c:spPr>
          <c:cat>
            <c:strRef>
              <c:f>'Stacje tła region_skład PM2ang'!$D$51:$D$54</c:f>
              <c:strCache>
                <c:ptCount val="4"/>
                <c:pt idx="0">
                  <c:v>Osieczów</c:v>
                </c:pt>
                <c:pt idx="1">
                  <c:v>Puszcza Borecka</c:v>
                </c:pt>
                <c:pt idx="2">
                  <c:v>Zielonka</c:v>
                </c:pt>
                <c:pt idx="3">
                  <c:v>Złoty Potok</c:v>
                </c:pt>
              </c:strCache>
            </c:strRef>
          </c:cat>
          <c:val>
            <c:numRef>
              <c:f>'Stacje tła region_skład PM2ang'!$R$41:$R$44</c:f>
              <c:numCache>
                <c:formatCode>General</c:formatCode>
                <c:ptCount val="4"/>
                <c:pt idx="0">
                  <c:v>0.37897000000000036</c:v>
                </c:pt>
                <c:pt idx="1">
                  <c:v>0.28105000000000002</c:v>
                </c:pt>
                <c:pt idx="2">
                  <c:v>0.53593000000000002</c:v>
                </c:pt>
                <c:pt idx="3">
                  <c:v>0.86221999999999999</c:v>
                </c:pt>
              </c:numCache>
            </c:numRef>
          </c:val>
        </c:ser>
        <c:ser>
          <c:idx val="5"/>
          <c:order val="4"/>
          <c:tx>
            <c:strRef>
              <c:f>'Stacje tła region_skład PM2ang'!$M$39</c:f>
              <c:strCache>
                <c:ptCount val="1"/>
                <c:pt idx="0">
                  <c:v>elemental carbon</c:v>
                </c:pt>
              </c:strCache>
            </c:strRef>
          </c:tx>
          <c:spPr>
            <a:solidFill>
              <a:prstClr val="black"/>
            </a:solidFill>
            <a:ln>
              <a:solidFill>
                <a:srgbClr val="0D0D0D"/>
              </a:solidFill>
            </a:ln>
          </c:spPr>
          <c:cat>
            <c:strRef>
              <c:f>'Stacje tła region_skład PM2ang'!$D$51:$D$54</c:f>
              <c:strCache>
                <c:ptCount val="4"/>
                <c:pt idx="0">
                  <c:v>Osieczów</c:v>
                </c:pt>
                <c:pt idx="1">
                  <c:v>Puszcza Borecka</c:v>
                </c:pt>
                <c:pt idx="2">
                  <c:v>Zielonka</c:v>
                </c:pt>
                <c:pt idx="3">
                  <c:v>Złoty Potok</c:v>
                </c:pt>
              </c:strCache>
            </c:strRef>
          </c:cat>
          <c:val>
            <c:numRef>
              <c:f>'Stacje tła region_skład PM2ang'!$M$41:$M$44</c:f>
              <c:numCache>
                <c:formatCode>General</c:formatCode>
                <c:ptCount val="4"/>
                <c:pt idx="0">
                  <c:v>0.80559999999999998</c:v>
                </c:pt>
                <c:pt idx="1">
                  <c:v>0.50980999999999999</c:v>
                </c:pt>
                <c:pt idx="2">
                  <c:v>0.52439000000000002</c:v>
                </c:pt>
                <c:pt idx="3">
                  <c:v>1.5134299999999994</c:v>
                </c:pt>
              </c:numCache>
            </c:numRef>
          </c:val>
        </c:ser>
        <c:ser>
          <c:idx val="2"/>
          <c:order val="5"/>
          <c:tx>
            <c:strRef>
              <c:f>'Stacje tła region_skład PM2ang'!$N$39</c:f>
              <c:strCache>
                <c:ptCount val="1"/>
                <c:pt idx="0">
                  <c:v>organic carbon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ysClr val="window" lastClr="FFFFFF">
                  <a:lumMod val="75000"/>
                </a:sysClr>
              </a:solidFill>
            </a:ln>
            <a:effectLst>
              <a:outerShdw sx="1000" sy="1000" algn="ctr" rotWithShape="0">
                <a:prstClr val="black"/>
              </a:outerShdw>
            </a:effectLst>
          </c:spPr>
          <c:cat>
            <c:strRef>
              <c:f>'Stacje tła region_skład PM2ang'!$D$51:$D$54</c:f>
              <c:strCache>
                <c:ptCount val="4"/>
                <c:pt idx="0">
                  <c:v>Osieczów</c:v>
                </c:pt>
                <c:pt idx="1">
                  <c:v>Puszcza Borecka</c:v>
                </c:pt>
                <c:pt idx="2">
                  <c:v>Zielonka</c:v>
                </c:pt>
                <c:pt idx="3">
                  <c:v>Złoty Potok</c:v>
                </c:pt>
              </c:strCache>
            </c:strRef>
          </c:cat>
          <c:val>
            <c:numRef>
              <c:f>'Stacje tła region_skład PM2ang'!$N$41:$N$44</c:f>
              <c:numCache>
                <c:formatCode>General</c:formatCode>
                <c:ptCount val="4"/>
                <c:pt idx="0">
                  <c:v>5.3519600000000001</c:v>
                </c:pt>
                <c:pt idx="1">
                  <c:v>3.0439699999999998</c:v>
                </c:pt>
                <c:pt idx="2">
                  <c:v>3.7934399999999999</c:v>
                </c:pt>
                <c:pt idx="3">
                  <c:v>8.0705200000000001</c:v>
                </c:pt>
              </c:numCache>
            </c:numRef>
          </c:val>
        </c:ser>
        <c:ser>
          <c:idx val="11"/>
          <c:order val="6"/>
          <c:tx>
            <c:strRef>
              <c:f>'Stacje tła region_skład PM2ang'!$Q$39</c:f>
              <c:strCache>
                <c:ptCount val="1"/>
                <c:pt idx="0">
                  <c:v>unknown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FFCC66"/>
              </a:solidFill>
            </a:ln>
          </c:spPr>
          <c:invertIfNegative val="1"/>
          <c:cat>
            <c:strRef>
              <c:f>'Stacje tła region_skład PM2ang'!$D$51:$D$54</c:f>
              <c:strCache>
                <c:ptCount val="4"/>
                <c:pt idx="0">
                  <c:v>Osieczów</c:v>
                </c:pt>
                <c:pt idx="1">
                  <c:v>Puszcza Borecka</c:v>
                </c:pt>
                <c:pt idx="2">
                  <c:v>Zielonka</c:v>
                </c:pt>
                <c:pt idx="3">
                  <c:v>Złoty Potok</c:v>
                </c:pt>
              </c:strCache>
            </c:strRef>
          </c:cat>
          <c:val>
            <c:numRef>
              <c:f>'Stacje tła region_skład PM2ang'!$Q$41:$Q$44</c:f>
              <c:numCache>
                <c:formatCode>General</c:formatCode>
                <c:ptCount val="4"/>
                <c:pt idx="0">
                  <c:v>5.96</c:v>
                </c:pt>
                <c:pt idx="1">
                  <c:v>5.56</c:v>
                </c:pt>
                <c:pt idx="2">
                  <c:v>4.9700000000000024</c:v>
                </c:pt>
                <c:pt idx="3">
                  <c:v>5.54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FFCC66"/>
                    </a:solidFill>
                  </a:ln>
                </c14:spPr>
              </c14:invertSolidFillFmt>
            </c:ext>
          </c:extLst>
        </c:ser>
        <c:gapWidth val="75"/>
        <c:overlap val="100"/>
        <c:axId val="75494144"/>
        <c:axId val="75495680"/>
      </c:barChart>
      <c:catAx>
        <c:axId val="7549414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75495680"/>
        <c:crosses val="autoZero"/>
        <c:auto val="1"/>
        <c:lblAlgn val="ctr"/>
        <c:lblOffset val="100"/>
      </c:catAx>
      <c:valAx>
        <c:axId val="75495680"/>
        <c:scaling>
          <c:orientation val="minMax"/>
          <c:max val="24"/>
          <c:min val="0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pl-PL" sz="1600" dirty="0" err="1"/>
                  <a:t>PM2,5</a:t>
                </a:r>
                <a:r>
                  <a:rPr lang="pl-PL" sz="1600" dirty="0"/>
                  <a:t> </a:t>
                </a:r>
                <a:r>
                  <a:rPr lang="pl-PL" sz="1600" dirty="0" err="1"/>
                  <a:t>compounds</a:t>
                </a:r>
                <a:r>
                  <a:rPr lang="pl-PL" sz="1600" dirty="0"/>
                  <a:t> µg/</a:t>
                </a:r>
                <a:r>
                  <a:rPr lang="pl-PL" sz="1600" dirty="0" err="1"/>
                  <a:t>m</a:t>
                </a:r>
                <a:r>
                  <a:rPr lang="pl-PL" sz="1600" baseline="30000" dirty="0" err="1"/>
                  <a:t>3</a:t>
                </a:r>
                <a:endParaRPr lang="pl-PL" sz="1600" baseline="30000" dirty="0"/>
              </a:p>
            </c:rich>
          </c:tx>
          <c:layout>
            <c:manualLayout>
              <c:xMode val="edge"/>
              <c:yMode val="edge"/>
              <c:x val="3.2176876195560339E-2"/>
              <c:y val="0.17120098153411312"/>
            </c:manualLayout>
          </c:layout>
        </c:title>
        <c:numFmt formatCode="General" sourceLinked="1"/>
        <c:tickLblPos val="nextTo"/>
        <c:crossAx val="75494144"/>
        <c:crosses val="autoZero"/>
        <c:crossBetween val="between"/>
        <c:majorUnit val="4"/>
        <c:minorUnit val="4"/>
      </c:valAx>
      <c:spPr>
        <a:ln>
          <a:solidFill>
            <a:sysClr val="windowText" lastClr="000000">
              <a:lumMod val="50000"/>
              <a:lumOff val="50000"/>
            </a:sysClr>
          </a:solidFill>
        </a:ln>
      </c:spPr>
    </c:plotArea>
    <c:legend>
      <c:legendPos val="r"/>
      <c:layout>
        <c:manualLayout>
          <c:xMode val="edge"/>
          <c:yMode val="edge"/>
          <c:x val="0.79435401930690852"/>
          <c:y val="1.2761316019152967E-2"/>
          <c:w val="0.20564598069309195"/>
          <c:h val="0.98723868398084669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400"/>
      </a:pPr>
      <a:endParaRPr lang="pl-PL"/>
    </a:p>
  </c:txPr>
  <c:externalData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0.41386</cdr:x>
      <cdr:y>0.19175</cdr:y>
    </cdr:from>
    <cdr:to>
      <cdr:x>0.46696</cdr:x>
      <cdr:y>0.38912</cdr:y>
    </cdr:to>
    <cdr:sp macro="" textlink="">
      <cdr:nvSpPr>
        <cdr:cNvPr id="2" name="Objaśnienie prostokątne zaokrąglone 1"/>
        <cdr:cNvSpPr/>
      </cdr:nvSpPr>
      <cdr:spPr>
        <a:xfrm xmlns:a="http://schemas.openxmlformats.org/drawingml/2006/main" rot="17624975">
          <a:off x="3043534" y="1373410"/>
          <a:ext cx="1080128" cy="432070"/>
        </a:xfrm>
        <a:prstGeom xmlns:a="http://schemas.openxmlformats.org/drawingml/2006/main" prst="wedgeRoundRectCallout">
          <a:avLst>
            <a:gd name="adj1" fmla="val -101387"/>
            <a:gd name="adj2" fmla="val -22892"/>
            <a:gd name="adj3" fmla="val 16667"/>
          </a:avLst>
        </a:prstGeom>
        <a:solidFill xmlns:a="http://schemas.openxmlformats.org/drawingml/2006/main">
          <a:srgbClr val="FFFF99"/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>
          <a:glow rad="63500">
            <a:srgbClr val="0F6FC6">
              <a:satMod val="175000"/>
              <a:alpha val="40000"/>
            </a:srgbClr>
          </a:glow>
          <a:outerShdw blurRad="107950" dist="12700" dir="5400000" algn="ctr">
            <a:srgbClr val="000000"/>
          </a:outerShdw>
        </a:effectLst>
        <a:scene3d xmlns:a="http://schemas.openxmlformats.org/drawingml/2006/main">
          <a:camera prst="orthographicFront">
            <a:rot lat="0" lon="0" rev="0"/>
          </a:camera>
          <a:lightRig rig="soft" dir="t">
            <a:rot lat="0" lon="0" rev="0"/>
          </a:lightRig>
        </a:scene3d>
        <a:sp3d xmlns:a="http://schemas.openxmlformats.org/drawingml/2006/main" contourW="44450" prstMaterial="matte">
          <a:bevelT w="63500" h="63500" prst="artDeco"/>
          <a:contourClr>
            <a:srgbClr val="FFFFFF"/>
          </a:contourClr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pl-PL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Constantia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Constantia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Constantia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Constantia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Constantia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Constantia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Constantia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Constantia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Constantia"/>
            </a:defRPr>
          </a:lvl9pPr>
        </a:lstStyle>
        <a:p xmlns:a="http://schemas.openxmlformats.org/drawingml/2006/main">
          <a:pPr algn="ctr"/>
          <a:r>
            <a:rPr lang="pl-PL" sz="2000" dirty="0" smtClean="0">
              <a:solidFill>
                <a:sysClr val="windowText" lastClr="000000"/>
              </a:solidFill>
            </a:rPr>
            <a:t>4</a:t>
          </a:r>
          <a:r>
            <a:rPr lang="pl-PL" dirty="0" smtClean="0">
              <a:solidFill>
                <a:sysClr val="windowText" lastClr="000000"/>
              </a:solidFill>
            </a:rPr>
            <a:t> </a:t>
          </a:r>
          <a:r>
            <a:rPr lang="pl-PL" dirty="0" err="1" smtClean="0">
              <a:solidFill>
                <a:sysClr val="windowText" lastClr="000000"/>
              </a:solidFill>
            </a:rPr>
            <a:t>EMEP</a:t>
          </a:r>
          <a:endParaRPr lang="pl-PL" dirty="0">
            <a:solidFill>
              <a:sysClr val="windowText" lastClr="000000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CAE65-3B12-43E2-A202-5F341751702F}" type="datetimeFigureOut">
              <a:rPr lang="pl-PL"/>
              <a:pPr>
                <a:defRPr/>
              </a:pPr>
              <a:t>2015-05-04</a:t>
            </a:fld>
            <a:endParaRPr lang="pl-PL"/>
          </a:p>
        </p:txBody>
      </p:sp>
      <p:sp>
        <p:nvSpPr>
          <p:cNvPr id="5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CC8DF-3FDE-4202-A325-B56119C104A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80A4B-6C3A-4754-8B3D-EE561DFFAE3E}" type="datetimeFigureOut">
              <a:rPr lang="pl-PL"/>
              <a:pPr>
                <a:defRPr/>
              </a:pPr>
              <a:t>2015-05-04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03852-4620-4E64-B893-4917D26E4FD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9715B-06B2-4B32-8491-0B6556E754BE}" type="datetimeFigureOut">
              <a:rPr lang="pl-PL"/>
              <a:pPr>
                <a:defRPr/>
              </a:pPr>
              <a:t>2015-05-04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594DC-B654-4DAC-9CC7-BA865020146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F231C-194D-4799-99DA-A577C4112265}" type="datetimeFigureOut">
              <a:rPr lang="pl-PL"/>
              <a:pPr>
                <a:defRPr/>
              </a:pPr>
              <a:t>2015-05-04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C0E83-CF0B-4C7C-8FA8-9E73EF739E8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6F280-65C9-4A1C-AE47-9062A3A1579F}" type="datetimeFigureOut">
              <a:rPr lang="pl-PL"/>
              <a:pPr>
                <a:defRPr/>
              </a:pPr>
              <a:t>2015-05-04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6FF05-F5DE-4473-874B-0639723293B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40E6D-E669-40FF-AE0C-0979F823B27E}" type="datetimeFigureOut">
              <a:rPr lang="pl-PL"/>
              <a:pPr>
                <a:defRPr/>
              </a:pPr>
              <a:t>2015-05-04</a:t>
            </a:fld>
            <a:endParaRPr lang="pl-PL"/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92547-63C5-4DE4-8A80-17B790096D7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45AC4-0581-4715-8250-AC9E2E54886D}" type="datetimeFigureOut">
              <a:rPr lang="pl-PL"/>
              <a:pPr>
                <a:defRPr/>
              </a:pPr>
              <a:t>2015-05-04</a:t>
            </a:fld>
            <a:endParaRPr lang="pl-PL"/>
          </a:p>
        </p:txBody>
      </p:sp>
      <p:sp>
        <p:nvSpPr>
          <p:cNvPr id="8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9BA50-7CAA-4C40-9CEA-015794ECBDF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C465D-333F-423F-AB86-45A109E43AE6}" type="datetimeFigureOut">
              <a:rPr lang="pl-PL"/>
              <a:pPr>
                <a:defRPr/>
              </a:pPr>
              <a:t>2015-05-04</a:t>
            </a:fld>
            <a:endParaRPr lang="pl-PL"/>
          </a:p>
        </p:txBody>
      </p:sp>
      <p:sp>
        <p:nvSpPr>
          <p:cNvPr id="4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C6072-F8FC-4C4B-8F71-B2151767920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F2FF1-7957-45DB-BB33-EDFA14E52684}" type="datetimeFigureOut">
              <a:rPr lang="pl-PL"/>
              <a:pPr>
                <a:defRPr/>
              </a:pPr>
              <a:t>2015-05-04</a:t>
            </a:fld>
            <a:endParaRPr lang="pl-PL"/>
          </a:p>
        </p:txBody>
      </p:sp>
      <p:sp>
        <p:nvSpPr>
          <p:cNvPr id="3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F392A-F9C8-4B1E-81F6-31B9FE17310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623FF-EAC1-4FB3-B121-463D799EEB4D}" type="datetimeFigureOut">
              <a:rPr lang="pl-PL"/>
              <a:pPr>
                <a:defRPr/>
              </a:pPr>
              <a:t>2015-05-04</a:t>
            </a:fld>
            <a:endParaRPr lang="pl-PL"/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D8445-69FE-4D41-BA9A-EE24102F26C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e ściętym i zaokrąglonym rogi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ójkąt prostokątny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Dowolny kształt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9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494C3-65AA-4D36-8263-F01D9618D1BF}" type="datetimeFigureOut">
              <a:rPr lang="pl-PL"/>
              <a:pPr>
                <a:defRPr/>
              </a:pPr>
              <a:t>2015-05-04</a:t>
            </a:fld>
            <a:endParaRPr lang="pl-PL"/>
          </a:p>
        </p:txBody>
      </p:sp>
      <p:sp>
        <p:nvSpPr>
          <p:cNvPr id="10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27D8A-2811-4EB8-A49F-68847B4A223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Symbol zastępczy tytułu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US" smtClean="0"/>
          </a:p>
        </p:txBody>
      </p:sp>
      <p:sp>
        <p:nvSpPr>
          <p:cNvPr id="1029" name="Symbol zastępczy tekstu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A60D5E-357A-4B85-8A74-1FD7EAA562EF}" type="datetimeFigureOut">
              <a:rPr lang="pl-PL"/>
              <a:pPr>
                <a:defRPr/>
              </a:pPr>
              <a:t>2015-05-04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51C7F5-BF82-4595-A8BB-10565523F68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grpSp>
        <p:nvGrpSpPr>
          <p:cNvPr id="1033" name="Grup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79" r:id="rId2"/>
    <p:sldLayoutId id="2147483888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9" r:id="rId9"/>
    <p:sldLayoutId id="2147483885" r:id="rId10"/>
    <p:sldLayoutId id="214748388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528" y="620688"/>
            <a:ext cx="8640960" cy="1828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800" i="1" u="dotted" dirty="0" err="1"/>
              <a:t>EMEP</a:t>
            </a:r>
            <a:r>
              <a:rPr lang="en-GB" sz="4800" i="1" u="dotted" dirty="0"/>
              <a:t> stations as part of National </a:t>
            </a:r>
            <a:r>
              <a:rPr lang="en-GB" sz="4400" i="1" u="dotted" dirty="0"/>
              <a:t>Monitoring</a:t>
            </a:r>
            <a:r>
              <a:rPr lang="en-GB" sz="4800" i="1" u="dotted" dirty="0"/>
              <a:t> System in Poland</a:t>
            </a:r>
            <a:endParaRPr lang="pl-PL" sz="4800" dirty="0"/>
          </a:p>
        </p:txBody>
      </p:sp>
      <p:sp>
        <p:nvSpPr>
          <p:cNvPr id="5123" name="Podtytuł 2"/>
          <p:cNvSpPr>
            <a:spLocks noGrp="1"/>
          </p:cNvSpPr>
          <p:nvPr>
            <p:ph type="subTitle" idx="1"/>
          </p:nvPr>
        </p:nvSpPr>
        <p:spPr>
          <a:xfrm>
            <a:off x="468313" y="3068638"/>
            <a:ext cx="8675687" cy="2232025"/>
          </a:xfrm>
        </p:spPr>
        <p:txBody>
          <a:bodyPr/>
          <a:lstStyle/>
          <a:p>
            <a:pPr marR="0" algn="l"/>
            <a:r>
              <a:rPr lang="pl-PL" sz="2800" b="1" i="1" smtClean="0"/>
              <a:t>Anna Degorska</a:t>
            </a:r>
          </a:p>
          <a:p>
            <a:pPr marR="0" algn="l"/>
            <a:r>
              <a:rPr lang="pl-PL" sz="2800" i="1" smtClean="0"/>
              <a:t>	</a:t>
            </a:r>
            <a:r>
              <a:rPr lang="en-GB" sz="2800" i="1" smtClean="0"/>
              <a:t>Institute of Environmental Protection – </a:t>
            </a:r>
            <a:r>
              <a:rPr lang="pl-PL" sz="2800" i="1" smtClean="0"/>
              <a:t>NRI</a:t>
            </a:r>
          </a:p>
          <a:p>
            <a:pPr marR="0" algn="l"/>
            <a:endParaRPr lang="pl-PL" sz="2800" b="1" i="1" smtClean="0"/>
          </a:p>
          <a:p>
            <a:pPr marR="0" algn="l"/>
            <a:r>
              <a:rPr lang="pl-PL" sz="2800" b="1" i="1" smtClean="0"/>
              <a:t>Barbara Toczko </a:t>
            </a:r>
          </a:p>
          <a:p>
            <a:pPr marR="0" algn="l"/>
            <a:r>
              <a:rPr lang="pl-PL" sz="2800" i="1" smtClean="0"/>
              <a:t>	Chief Inspectorate of Environmental Protection </a:t>
            </a:r>
          </a:p>
          <a:p>
            <a:pPr marR="0" algn="l"/>
            <a:endParaRPr lang="pl-PL" sz="2800" smtClean="0"/>
          </a:p>
        </p:txBody>
      </p:sp>
      <p:sp>
        <p:nvSpPr>
          <p:cNvPr id="5124" name="pole tekstowe 3"/>
          <p:cNvSpPr txBox="1">
            <a:spLocks noChangeArrowheads="1"/>
          </p:cNvSpPr>
          <p:nvPr/>
        </p:nvSpPr>
        <p:spPr bwMode="auto">
          <a:xfrm>
            <a:off x="2700338" y="6165850"/>
            <a:ext cx="453548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>
                <a:latin typeface="Constantia" pitchFamily="18" charset="0"/>
              </a:rPr>
              <a:t>TFMM Meeting, Krakow </a:t>
            </a:r>
            <a:r>
              <a:rPr lang="pl-PL" sz="2800" b="1">
                <a:latin typeface="Constantia" pitchFamily="18" charset="0"/>
              </a:rPr>
              <a:t>5.05.2015</a:t>
            </a:r>
            <a:endParaRPr lang="pl-PL" sz="2000" b="1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pole tekstowe 4"/>
          <p:cNvSpPr txBox="1">
            <a:spLocks noChangeArrowheads="1"/>
          </p:cNvSpPr>
          <p:nvPr/>
        </p:nvSpPr>
        <p:spPr bwMode="auto">
          <a:xfrm>
            <a:off x="5651500" y="6211888"/>
            <a:ext cx="3492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>
                <a:latin typeface="Constantia" pitchFamily="18" charset="0"/>
              </a:rPr>
              <a:t>Source: Chief Inspectorate of Environmental Protection, 2015</a:t>
            </a:r>
          </a:p>
        </p:txBody>
      </p:sp>
      <p:sp>
        <p:nvSpPr>
          <p:cNvPr id="8" name="Objaśnienie prostokątne zaokrąglone 7"/>
          <p:cNvSpPr/>
          <p:nvPr/>
        </p:nvSpPr>
        <p:spPr>
          <a:xfrm>
            <a:off x="1997773" y="4398547"/>
            <a:ext cx="1080120" cy="607078"/>
          </a:xfrm>
          <a:prstGeom prst="wedgeRoundRectCallout">
            <a:avLst>
              <a:gd name="adj1" fmla="val -49315"/>
              <a:gd name="adj2" fmla="val -3033"/>
              <a:gd name="adj3" fmla="val 16667"/>
            </a:avLst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dirty="0">
                <a:solidFill>
                  <a:schemeClr val="tx1"/>
                </a:solidFill>
              </a:rPr>
              <a:t>1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EMEP</a:t>
            </a:r>
            <a:endParaRPr lang="pl-PL" dirty="0">
              <a:solidFill>
                <a:schemeClr val="tx1"/>
              </a:solidFill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547813" y="2060575"/>
          <a:ext cx="6048671" cy="1474837"/>
        </p:xfrm>
        <a:graphic>
          <a:graphicData uri="http://schemas.openxmlformats.org/drawingml/2006/table">
            <a:tbl>
              <a:tblPr/>
              <a:tblGrid>
                <a:gridCol w="922679"/>
                <a:gridCol w="1691577"/>
                <a:gridCol w="2511736"/>
                <a:gridCol w="922679"/>
              </a:tblGrid>
              <a:tr h="526728">
                <a:tc>
                  <a:txBody>
                    <a:bodyPr/>
                    <a:lstStyle/>
                    <a:p>
                      <a:pPr algn="ctr" fontAlgn="ctr"/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anions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cations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EC&amp;OC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DB"/>
                    </a:solidFill>
                  </a:tcPr>
                </a:tc>
              </a:tr>
              <a:tr h="466530">
                <a:tc>
                  <a:txBody>
                    <a:bodyPr/>
                    <a:lstStyle/>
                    <a:p>
                      <a:pPr algn="l" fontAlgn="b"/>
                      <a:endParaRPr lang="pl-PL" sz="16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SO</a:t>
                      </a:r>
                      <a:r>
                        <a:rPr lang="pl-PL" sz="1600" b="0" i="0" u="none" strike="noStrike" baseline="-2500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  <a:r>
                        <a:rPr lang="pl-PL" sz="1600" b="0" i="0" u="none" strike="noStrike" baseline="30000">
                          <a:solidFill>
                            <a:srgbClr val="000000"/>
                          </a:solidFill>
                          <a:latin typeface="Czcionka tekstu podstawowego"/>
                        </a:rPr>
                        <a:t>2-</a:t>
                      </a:r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, NO</a:t>
                      </a:r>
                      <a:r>
                        <a:rPr lang="pl-PL" sz="1600" b="0" i="0" u="none" strike="noStrike" baseline="-25000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  <a:r>
                        <a:rPr lang="pl-PL" sz="1600" b="0" i="0" u="none" strike="noStrike" baseline="3000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, Cl</a:t>
                      </a:r>
                      <a:r>
                        <a:rPr lang="pl-PL" sz="1600" b="0" i="0" u="none" strike="noStrike" baseline="3000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n-NO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NH</a:t>
                      </a:r>
                      <a:r>
                        <a:rPr lang="nn-NO" sz="1600" b="0" i="0" u="none" strike="noStrike" baseline="-2500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  <a:r>
                        <a:rPr lang="nn-NO" sz="1600" b="0" i="0" u="none" strike="noStrike" baseline="30000">
                          <a:solidFill>
                            <a:srgbClr val="000000"/>
                          </a:solidFill>
                          <a:latin typeface="Czcionka tekstu podstawowego"/>
                        </a:rPr>
                        <a:t>+</a:t>
                      </a:r>
                      <a:r>
                        <a:rPr lang="nn-NO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, Ca</a:t>
                      </a:r>
                      <a:r>
                        <a:rPr lang="nn-NO" sz="1600" b="0" i="0" u="none" strike="noStrike" baseline="30000">
                          <a:solidFill>
                            <a:srgbClr val="000000"/>
                          </a:solidFill>
                          <a:latin typeface="Czcionka tekstu podstawowego"/>
                        </a:rPr>
                        <a:t>2+</a:t>
                      </a:r>
                      <a:r>
                        <a:rPr lang="nn-NO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, Mg</a:t>
                      </a:r>
                      <a:r>
                        <a:rPr lang="nn-NO" sz="1600" b="0" i="0" u="none" strike="noStrike" baseline="30000">
                          <a:solidFill>
                            <a:srgbClr val="000000"/>
                          </a:solidFill>
                          <a:latin typeface="Czcionka tekstu podstawowego"/>
                        </a:rPr>
                        <a:t>2+</a:t>
                      </a:r>
                      <a:r>
                        <a:rPr lang="nn-NO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, Na</a:t>
                      </a:r>
                      <a:r>
                        <a:rPr lang="nn-NO" sz="1600" b="0" i="0" u="none" strike="noStrike" baseline="30000">
                          <a:solidFill>
                            <a:srgbClr val="000000"/>
                          </a:solidFill>
                          <a:latin typeface="Czcionka tekstu podstawowego"/>
                        </a:rPr>
                        <a:t>+</a:t>
                      </a:r>
                      <a:r>
                        <a:rPr lang="nn-NO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, K</a:t>
                      </a:r>
                      <a:r>
                        <a:rPr lang="nn-NO" sz="1600" b="0" i="0" u="none" strike="noStrike" baseline="30000">
                          <a:solidFill>
                            <a:srgbClr val="000000"/>
                          </a:solidFill>
                          <a:latin typeface="Czcionka tekstu podstawowego"/>
                        </a:rPr>
                        <a:t>+</a:t>
                      </a:r>
                      <a:endParaRPr lang="nn-NO" sz="16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DB"/>
                    </a:solidFill>
                  </a:tcPr>
                </a:tc>
              </a:tr>
              <a:tr h="48157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PM2,5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</a:tbl>
          </a:graphicData>
        </a:graphic>
      </p:graphicFrame>
      <p:sp>
        <p:nvSpPr>
          <p:cNvPr id="14364" name="pole tekstowe 10"/>
          <p:cNvSpPr txBox="1">
            <a:spLocks noChangeArrowheads="1"/>
          </p:cNvSpPr>
          <p:nvPr/>
        </p:nvSpPr>
        <p:spPr bwMode="auto">
          <a:xfrm>
            <a:off x="1187450" y="836613"/>
            <a:ext cx="41767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400" b="1">
                <a:latin typeface="Constantia" pitchFamily="18" charset="0"/>
              </a:rPr>
              <a:t>Rural background stations</a:t>
            </a:r>
          </a:p>
        </p:txBody>
      </p:sp>
      <p:sp>
        <p:nvSpPr>
          <p:cNvPr id="12" name="Objaśnienie prostokątne zaokrąglone 11"/>
          <p:cNvSpPr/>
          <p:nvPr/>
        </p:nvSpPr>
        <p:spPr>
          <a:xfrm>
            <a:off x="4572000" y="4437112"/>
            <a:ext cx="3190691" cy="607078"/>
          </a:xfrm>
          <a:prstGeom prst="wedgeRoundRectCallout">
            <a:avLst>
              <a:gd name="adj1" fmla="val -49315"/>
              <a:gd name="adj2" fmla="val -3033"/>
              <a:gd name="adj3" fmla="val 16667"/>
            </a:avLst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dirty="0" err="1">
                <a:solidFill>
                  <a:schemeClr val="tx1"/>
                </a:solidFill>
              </a:rPr>
              <a:t>Proposal</a:t>
            </a:r>
            <a:r>
              <a:rPr lang="pl-PL" sz="2000" dirty="0">
                <a:solidFill>
                  <a:schemeClr val="tx1"/>
                </a:solidFill>
              </a:rPr>
              <a:t>: 1</a:t>
            </a:r>
            <a:r>
              <a:rPr lang="pl-PL" sz="1600" dirty="0">
                <a:solidFill>
                  <a:schemeClr val="tx1"/>
                </a:solidFill>
              </a:rPr>
              <a:t> </a:t>
            </a:r>
            <a:r>
              <a:rPr lang="pl-PL" sz="1600" dirty="0" err="1">
                <a:solidFill>
                  <a:schemeClr val="tx1"/>
                </a:solidFill>
              </a:rPr>
              <a:t>EMEP</a:t>
            </a:r>
            <a:r>
              <a:rPr lang="pl-PL" sz="1600" dirty="0">
                <a:solidFill>
                  <a:schemeClr val="tx1"/>
                </a:solidFill>
              </a:rPr>
              <a:t> </a:t>
            </a:r>
            <a:r>
              <a:rPr lang="pl-PL" sz="1600" dirty="0" err="1">
                <a:solidFill>
                  <a:schemeClr val="tx1"/>
                </a:solidFill>
              </a:rPr>
              <a:t>co-located</a:t>
            </a:r>
            <a:endParaRPr lang="pl-PL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pole tekstowe 14"/>
          <p:cNvSpPr txBox="1">
            <a:spLocks noChangeArrowheads="1"/>
          </p:cNvSpPr>
          <p:nvPr/>
        </p:nvSpPr>
        <p:spPr bwMode="auto">
          <a:xfrm>
            <a:off x="539750" y="692150"/>
            <a:ext cx="72009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800" b="1">
                <a:latin typeface="Constantia" pitchFamily="18" charset="0"/>
              </a:rPr>
              <a:t>Air quality in Poland – assessment for 2013</a:t>
            </a:r>
          </a:p>
          <a:p>
            <a:r>
              <a:rPr lang="pl-PL" sz="2800" b="1">
                <a:latin typeface="Constantia" pitchFamily="18" charset="0"/>
              </a:rPr>
              <a:t>health protection</a:t>
            </a:r>
          </a:p>
        </p:txBody>
      </p:sp>
      <p:sp>
        <p:nvSpPr>
          <p:cNvPr id="21" name="Prostokąt zaokrąglony 20"/>
          <p:cNvSpPr/>
          <p:nvPr/>
        </p:nvSpPr>
        <p:spPr>
          <a:xfrm>
            <a:off x="539750" y="5157788"/>
            <a:ext cx="1871663" cy="57467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557338"/>
            <a:ext cx="8143875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pole tekstowe 4"/>
          <p:cNvSpPr txBox="1">
            <a:spLocks noChangeArrowheads="1"/>
          </p:cNvSpPr>
          <p:nvPr/>
        </p:nvSpPr>
        <p:spPr bwMode="auto">
          <a:xfrm rot="-5400000">
            <a:off x="7146925" y="3340101"/>
            <a:ext cx="33480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>
                <a:latin typeface="Constantia" pitchFamily="18" charset="0"/>
              </a:rPr>
              <a:t>Source: Chief Inspectorate of Environmental Protection,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pole tekstowe 14"/>
          <p:cNvSpPr txBox="1">
            <a:spLocks noChangeArrowheads="1"/>
          </p:cNvSpPr>
          <p:nvPr/>
        </p:nvSpPr>
        <p:spPr bwMode="auto">
          <a:xfrm>
            <a:off x="539750" y="692150"/>
            <a:ext cx="72009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800" b="1">
                <a:latin typeface="Constantia" pitchFamily="18" charset="0"/>
              </a:rPr>
              <a:t>Air quality in Poland – assessment for 2013</a:t>
            </a:r>
          </a:p>
          <a:p>
            <a:r>
              <a:rPr lang="pl-PL" sz="2800" b="1">
                <a:latin typeface="Constantia" pitchFamily="18" charset="0"/>
              </a:rPr>
              <a:t>health protection</a:t>
            </a:r>
          </a:p>
        </p:txBody>
      </p:sp>
      <p:sp>
        <p:nvSpPr>
          <p:cNvPr id="21" name="Prostokąt zaokrąglony 20"/>
          <p:cNvSpPr/>
          <p:nvPr/>
        </p:nvSpPr>
        <p:spPr>
          <a:xfrm>
            <a:off x="539750" y="5157788"/>
            <a:ext cx="1871663" cy="57467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 rot="-5400000">
            <a:off x="7146925" y="3340101"/>
            <a:ext cx="33480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dirty="0" err="1">
                <a:latin typeface="Constantia" pitchFamily="18" charset="0"/>
              </a:rPr>
              <a:t>Source</a:t>
            </a:r>
            <a:r>
              <a:rPr lang="pl-PL" dirty="0">
                <a:latin typeface="Constantia" pitchFamily="18" charset="0"/>
              </a:rPr>
              <a:t>: Chief </a:t>
            </a:r>
            <a:r>
              <a:rPr lang="pl-PL" dirty="0" err="1">
                <a:latin typeface="Constantia" pitchFamily="18" charset="0"/>
              </a:rPr>
              <a:t>Inspectorate</a:t>
            </a:r>
            <a:r>
              <a:rPr lang="pl-PL" dirty="0">
                <a:latin typeface="Constantia" pitchFamily="18" charset="0"/>
              </a:rPr>
              <a:t> of </a:t>
            </a:r>
            <a:r>
              <a:rPr lang="pl-PL" dirty="0" err="1">
                <a:latin typeface="Constantia" pitchFamily="18" charset="0"/>
              </a:rPr>
              <a:t>Environmental</a:t>
            </a:r>
            <a:r>
              <a:rPr lang="pl-PL" dirty="0">
                <a:latin typeface="Constantia" pitchFamily="18" charset="0"/>
              </a:rPr>
              <a:t> </a:t>
            </a:r>
            <a:r>
              <a:rPr lang="pl-PL" dirty="0" err="1">
                <a:latin typeface="Constantia" pitchFamily="18" charset="0"/>
              </a:rPr>
              <a:t>Protection</a:t>
            </a:r>
            <a:r>
              <a:rPr lang="pl-PL" dirty="0">
                <a:latin typeface="Constantia" pitchFamily="18" charset="0"/>
              </a:rPr>
              <a:t>, 2014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23850" y="1773238"/>
            <a:ext cx="7993063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7188" indent="-357188">
              <a:spcBef>
                <a:spcPct val="50000"/>
              </a:spcBef>
              <a:tabLst>
                <a:tab pos="0" algn="l"/>
              </a:tabLst>
            </a:pPr>
            <a:r>
              <a:rPr lang="pl-PL" sz="2400" dirty="0" err="1">
                <a:latin typeface="Constantia" pitchFamily="18" charset="0"/>
              </a:rPr>
              <a:t>Despite</a:t>
            </a:r>
            <a:r>
              <a:rPr lang="pl-PL" sz="2400" dirty="0">
                <a:latin typeface="Constantia" pitchFamily="18" charset="0"/>
              </a:rPr>
              <a:t> </a:t>
            </a:r>
            <a:r>
              <a:rPr lang="pl-PL" sz="2400" dirty="0" err="1">
                <a:latin typeface="Constantia" pitchFamily="18" charset="0"/>
              </a:rPr>
              <a:t>the</a:t>
            </a:r>
            <a:r>
              <a:rPr lang="pl-PL" sz="2400" dirty="0">
                <a:latin typeface="Constantia" pitchFamily="18" charset="0"/>
              </a:rPr>
              <a:t> </a:t>
            </a:r>
            <a:r>
              <a:rPr lang="pl-PL" sz="2400" dirty="0" err="1">
                <a:latin typeface="Constantia" pitchFamily="18" charset="0"/>
              </a:rPr>
              <a:t>systematic</a:t>
            </a:r>
            <a:r>
              <a:rPr lang="pl-PL" sz="2400" dirty="0">
                <a:latin typeface="Constantia" pitchFamily="18" charset="0"/>
              </a:rPr>
              <a:t> </a:t>
            </a:r>
            <a:r>
              <a:rPr lang="pl-PL" sz="2400" dirty="0" err="1">
                <a:latin typeface="Constantia" pitchFamily="18" charset="0"/>
              </a:rPr>
              <a:t>improvement</a:t>
            </a:r>
            <a:r>
              <a:rPr lang="pl-PL" sz="2400" dirty="0">
                <a:latin typeface="Constantia" pitchFamily="18" charset="0"/>
              </a:rPr>
              <a:t> of air </a:t>
            </a:r>
            <a:r>
              <a:rPr lang="pl-PL" sz="2400" dirty="0" err="1">
                <a:latin typeface="Constantia" pitchFamily="18" charset="0"/>
              </a:rPr>
              <a:t>quality</a:t>
            </a:r>
            <a:r>
              <a:rPr lang="pl-PL" sz="2400" dirty="0">
                <a:latin typeface="Constantia" pitchFamily="18" charset="0"/>
              </a:rPr>
              <a:t> </a:t>
            </a:r>
            <a:r>
              <a:rPr lang="pl-PL" sz="2400" dirty="0" err="1">
                <a:latin typeface="Constantia" pitchFamily="18" charset="0"/>
              </a:rPr>
              <a:t>in</a:t>
            </a:r>
            <a:r>
              <a:rPr lang="pl-PL" sz="2400" dirty="0">
                <a:latin typeface="Constantia" pitchFamily="18" charset="0"/>
              </a:rPr>
              <a:t> Poland </a:t>
            </a:r>
            <a:r>
              <a:rPr lang="pl-PL" sz="2400" dirty="0" err="1">
                <a:latin typeface="Constantia" pitchFamily="18" charset="0"/>
              </a:rPr>
              <a:t>the</a:t>
            </a:r>
            <a:r>
              <a:rPr lang="pl-PL" sz="2400" dirty="0">
                <a:latin typeface="Constantia" pitchFamily="18" charset="0"/>
              </a:rPr>
              <a:t> </a:t>
            </a:r>
            <a:r>
              <a:rPr lang="pl-PL" sz="2400" dirty="0" err="1">
                <a:latin typeface="Constantia" pitchFamily="18" charset="0"/>
              </a:rPr>
              <a:t>significant</a:t>
            </a:r>
            <a:r>
              <a:rPr lang="pl-PL" sz="2400" dirty="0">
                <a:latin typeface="Constantia" pitchFamily="18" charset="0"/>
              </a:rPr>
              <a:t> problem </a:t>
            </a:r>
            <a:r>
              <a:rPr lang="pl-PL" sz="2400" dirty="0" err="1">
                <a:latin typeface="Constantia" pitchFamily="18" charset="0"/>
              </a:rPr>
              <a:t>remine</a:t>
            </a:r>
            <a:r>
              <a:rPr lang="pl-PL" sz="2400" dirty="0">
                <a:latin typeface="Constantia" pitchFamily="18" charset="0"/>
              </a:rPr>
              <a:t>:</a:t>
            </a:r>
          </a:p>
          <a:p>
            <a:pPr marL="357188" indent="-357188">
              <a:spcBef>
                <a:spcPct val="50000"/>
              </a:spcBef>
              <a:buFont typeface="Wingdings" pitchFamily="2" charset="2"/>
              <a:buChar char="ü"/>
              <a:tabLst>
                <a:tab pos="0" algn="l"/>
              </a:tabLst>
            </a:pPr>
            <a:r>
              <a:rPr lang="en-US" sz="2400" dirty="0">
                <a:latin typeface="Constantia" pitchFamily="18" charset="0"/>
              </a:rPr>
              <a:t>in the winter season - </a:t>
            </a:r>
            <a:r>
              <a:rPr lang="pl-PL" sz="2400" dirty="0">
                <a:latin typeface="Constantia" pitchFamily="18" charset="0"/>
              </a:rPr>
              <a:t>o</a:t>
            </a:r>
            <a:r>
              <a:rPr lang="en-US" sz="2400" dirty="0" err="1">
                <a:latin typeface="Constantia" pitchFamily="18" charset="0"/>
              </a:rPr>
              <a:t>versize</a:t>
            </a:r>
            <a:r>
              <a:rPr lang="en-US" sz="2400" dirty="0">
                <a:latin typeface="Constantia" pitchFamily="18" charset="0"/>
              </a:rPr>
              <a:t> concentrations of </a:t>
            </a:r>
            <a:r>
              <a:rPr lang="en-US" sz="2400" dirty="0" err="1">
                <a:latin typeface="Constantia" pitchFamily="18" charset="0"/>
              </a:rPr>
              <a:t>PM10</a:t>
            </a:r>
            <a:r>
              <a:rPr lang="en-US" sz="2400" dirty="0">
                <a:latin typeface="Constantia" pitchFamily="18" charset="0"/>
              </a:rPr>
              <a:t> and </a:t>
            </a:r>
            <a:r>
              <a:rPr lang="en-US" sz="2400" dirty="0" err="1">
                <a:latin typeface="Constantia" pitchFamily="18" charset="0"/>
              </a:rPr>
              <a:t>benzo</a:t>
            </a:r>
            <a:r>
              <a:rPr lang="en-US" sz="2400" dirty="0">
                <a:latin typeface="Constantia" pitchFamily="18" charset="0"/>
              </a:rPr>
              <a:t>(a)</a:t>
            </a:r>
            <a:r>
              <a:rPr lang="en-US" sz="2400" dirty="0" err="1">
                <a:latin typeface="Constantia" pitchFamily="18" charset="0"/>
              </a:rPr>
              <a:t>pyrene</a:t>
            </a:r>
            <a:r>
              <a:rPr lang="en-US" sz="2400" dirty="0">
                <a:latin typeface="Constantia" pitchFamily="18" charset="0"/>
              </a:rPr>
              <a:t> in </a:t>
            </a:r>
            <a:r>
              <a:rPr lang="en-US" sz="2400" dirty="0" err="1">
                <a:latin typeface="Constantia" pitchFamily="18" charset="0"/>
              </a:rPr>
              <a:t>PM10</a:t>
            </a:r>
            <a:r>
              <a:rPr lang="en-US" sz="2400" dirty="0">
                <a:latin typeface="Constantia" pitchFamily="18" charset="0"/>
              </a:rPr>
              <a:t> (</a:t>
            </a:r>
            <a:r>
              <a:rPr lang="pl-PL" sz="2400" dirty="0" err="1">
                <a:latin typeface="Constantia" pitchFamily="18" charset="0"/>
              </a:rPr>
              <a:t>mainly</a:t>
            </a:r>
            <a:r>
              <a:rPr lang="pl-PL" sz="2400" dirty="0">
                <a:latin typeface="Constantia" pitchFamily="18" charset="0"/>
              </a:rPr>
              <a:t> </a:t>
            </a:r>
            <a:r>
              <a:rPr lang="pl-PL" sz="2400" dirty="0" err="1">
                <a:latin typeface="Constantia" pitchFamily="18" charset="0"/>
              </a:rPr>
              <a:t>due</a:t>
            </a:r>
            <a:r>
              <a:rPr lang="pl-PL" sz="2400" dirty="0">
                <a:latin typeface="Constantia" pitchFamily="18" charset="0"/>
              </a:rPr>
              <a:t> to </a:t>
            </a:r>
            <a:r>
              <a:rPr lang="en-US" sz="2400" dirty="0">
                <a:latin typeface="Constantia" pitchFamily="18" charset="0"/>
              </a:rPr>
              <a:t>individual heating) </a:t>
            </a:r>
            <a:endParaRPr lang="pl-PL" sz="2400" dirty="0">
              <a:latin typeface="Constantia" pitchFamily="18" charset="0"/>
            </a:endParaRPr>
          </a:p>
          <a:p>
            <a:pPr marL="357188" indent="-357188">
              <a:spcBef>
                <a:spcPct val="50000"/>
              </a:spcBef>
              <a:buFont typeface="Wingdings" pitchFamily="2" charset="2"/>
              <a:buChar char="ü"/>
              <a:tabLst>
                <a:tab pos="0" algn="l"/>
              </a:tabLst>
            </a:pPr>
            <a:r>
              <a:rPr lang="en-US" sz="2400" dirty="0">
                <a:latin typeface="Constantia" pitchFamily="18" charset="0"/>
              </a:rPr>
              <a:t>in the winter season - </a:t>
            </a:r>
            <a:r>
              <a:rPr lang="pl-PL" sz="2400" dirty="0">
                <a:latin typeface="Constantia" pitchFamily="18" charset="0"/>
              </a:rPr>
              <a:t>o</a:t>
            </a:r>
            <a:r>
              <a:rPr lang="en-US" sz="2400" dirty="0" err="1">
                <a:latin typeface="Constantia" pitchFamily="18" charset="0"/>
              </a:rPr>
              <a:t>versize</a:t>
            </a:r>
            <a:r>
              <a:rPr lang="en-US" sz="2400" dirty="0">
                <a:latin typeface="Constantia" pitchFamily="18" charset="0"/>
              </a:rPr>
              <a:t> concentrations of </a:t>
            </a:r>
            <a:r>
              <a:rPr lang="en-US" sz="2400" dirty="0" err="1">
                <a:latin typeface="Constantia" pitchFamily="18" charset="0"/>
              </a:rPr>
              <a:t>PM2.5</a:t>
            </a:r>
            <a:r>
              <a:rPr lang="en-US" sz="2400" dirty="0">
                <a:latin typeface="Constantia" pitchFamily="18" charset="0"/>
              </a:rPr>
              <a:t> particulate matter (</a:t>
            </a:r>
            <a:r>
              <a:rPr lang="pl-PL" sz="2400" dirty="0" err="1">
                <a:latin typeface="Constantia" pitchFamily="18" charset="0"/>
              </a:rPr>
              <a:t>mainly</a:t>
            </a:r>
            <a:r>
              <a:rPr lang="pl-PL" sz="2400" dirty="0">
                <a:latin typeface="Constantia" pitchFamily="18" charset="0"/>
              </a:rPr>
              <a:t> </a:t>
            </a:r>
            <a:r>
              <a:rPr lang="pl-PL" sz="2400" dirty="0" err="1">
                <a:latin typeface="Constantia" pitchFamily="18" charset="0"/>
              </a:rPr>
              <a:t>due</a:t>
            </a:r>
            <a:r>
              <a:rPr lang="pl-PL" sz="2400" dirty="0">
                <a:latin typeface="Constantia" pitchFamily="18" charset="0"/>
              </a:rPr>
              <a:t> to </a:t>
            </a:r>
            <a:r>
              <a:rPr lang="en-US" sz="2400" dirty="0">
                <a:latin typeface="Constantia" pitchFamily="18" charset="0"/>
              </a:rPr>
              <a:t>individual heating) </a:t>
            </a:r>
            <a:endParaRPr lang="pl-PL" sz="2400" dirty="0">
              <a:latin typeface="Constantia" pitchFamily="18" charset="0"/>
            </a:endParaRPr>
          </a:p>
          <a:p>
            <a:pPr marL="357188" indent="-357188">
              <a:spcBef>
                <a:spcPct val="50000"/>
              </a:spcBef>
              <a:buFont typeface="Wingdings" pitchFamily="2" charset="2"/>
              <a:buChar char="ü"/>
              <a:tabLst>
                <a:tab pos="0" algn="l"/>
              </a:tabLst>
            </a:pPr>
            <a:r>
              <a:rPr lang="en-US" sz="2400" dirty="0">
                <a:latin typeface="Constantia" pitchFamily="18" charset="0"/>
              </a:rPr>
              <a:t>high concentrations of nitrogen dioxide in cities (communication )</a:t>
            </a:r>
            <a:endParaRPr lang="pl-PL" sz="2400" dirty="0">
              <a:latin typeface="Constantia" pitchFamily="18" charset="0"/>
            </a:endParaRPr>
          </a:p>
          <a:p>
            <a:pPr marL="357188" indent="-357188">
              <a:spcBef>
                <a:spcPct val="50000"/>
              </a:spcBef>
              <a:buFont typeface="Wingdings" pitchFamily="2" charset="2"/>
              <a:buChar char="ü"/>
              <a:tabLst>
                <a:tab pos="0" algn="l"/>
              </a:tabLst>
            </a:pPr>
            <a:r>
              <a:rPr lang="en-US" sz="2400" dirty="0">
                <a:latin typeface="Constantia" pitchFamily="18" charset="0"/>
              </a:rPr>
              <a:t> </a:t>
            </a:r>
            <a:r>
              <a:rPr lang="pl-PL" sz="2400" dirty="0">
                <a:latin typeface="Constantia" pitchFamily="18" charset="0"/>
              </a:rPr>
              <a:t>i</a:t>
            </a:r>
            <a:r>
              <a:rPr lang="en-US" sz="2400" dirty="0">
                <a:latin typeface="Constantia" pitchFamily="18" charset="0"/>
              </a:rPr>
              <a:t>n summer - too high concentrations of </a:t>
            </a:r>
            <a:r>
              <a:rPr lang="en-US" sz="2400" dirty="0" err="1">
                <a:latin typeface="Constantia" pitchFamily="18" charset="0"/>
              </a:rPr>
              <a:t>tropospheric</a:t>
            </a:r>
            <a:r>
              <a:rPr lang="en-US" sz="2400" dirty="0">
                <a:latin typeface="Constantia" pitchFamily="18" charset="0"/>
              </a:rPr>
              <a:t> ozone</a:t>
            </a:r>
            <a:r>
              <a:rPr lang="pl-PL" sz="2400" dirty="0">
                <a:latin typeface="Constantia" pitchFamily="18" charset="0"/>
              </a:rPr>
              <a:t> (</a:t>
            </a:r>
            <a:r>
              <a:rPr lang="pl-PL" sz="2400" dirty="0" err="1">
                <a:latin typeface="Constantia" pitchFamily="18" charset="0"/>
              </a:rPr>
              <a:t>due</a:t>
            </a:r>
            <a:r>
              <a:rPr lang="pl-PL" sz="2400" dirty="0">
                <a:latin typeface="Constantia" pitchFamily="18" charset="0"/>
              </a:rPr>
              <a:t> to </a:t>
            </a:r>
            <a:r>
              <a:rPr lang="pl-PL" sz="2400" dirty="0" err="1">
                <a:latin typeface="Constantia" pitchFamily="18" charset="0"/>
              </a:rPr>
              <a:t>the</a:t>
            </a:r>
            <a:r>
              <a:rPr lang="pl-PL" sz="2400" dirty="0">
                <a:latin typeface="Constantia" pitchFamily="18" charset="0"/>
              </a:rPr>
              <a:t> </a:t>
            </a:r>
            <a:r>
              <a:rPr lang="pl-PL" sz="2400" dirty="0" err="1">
                <a:latin typeface="Constantia" pitchFamily="18" charset="0"/>
              </a:rPr>
              <a:t>meteorological</a:t>
            </a:r>
            <a:r>
              <a:rPr lang="pl-PL" sz="2400" dirty="0">
                <a:latin typeface="Constantia" pitchFamily="18" charset="0"/>
              </a:rPr>
              <a:t> </a:t>
            </a:r>
            <a:r>
              <a:rPr lang="pl-PL" sz="2400" dirty="0" err="1">
                <a:latin typeface="Constantia" pitchFamily="18" charset="0"/>
              </a:rPr>
              <a:t>conditions</a:t>
            </a:r>
            <a:r>
              <a:rPr lang="pl-PL" sz="2400" dirty="0">
                <a:latin typeface="Constantia" pitchFamily="18" charset="0"/>
              </a:rPr>
              <a:t>)</a:t>
            </a:r>
            <a:endParaRPr lang="en-US" sz="2800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pole tekstowe 14"/>
          <p:cNvSpPr txBox="1">
            <a:spLocks noChangeArrowheads="1"/>
          </p:cNvSpPr>
          <p:nvPr/>
        </p:nvSpPr>
        <p:spPr bwMode="auto">
          <a:xfrm>
            <a:off x="539750" y="692150"/>
            <a:ext cx="72009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800" b="1">
                <a:latin typeface="Constantia" pitchFamily="18" charset="0"/>
              </a:rPr>
              <a:t>Air quality in Poland – assessment for 2013</a:t>
            </a:r>
          </a:p>
          <a:p>
            <a:r>
              <a:rPr lang="pl-PL" sz="2800" b="1">
                <a:latin typeface="Constantia" pitchFamily="18" charset="0"/>
              </a:rPr>
              <a:t>ecosystem protection</a:t>
            </a: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16832"/>
            <a:ext cx="8131175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pole tekstowe 7"/>
          <p:cNvSpPr txBox="1">
            <a:spLocks noChangeArrowheads="1"/>
          </p:cNvSpPr>
          <p:nvPr/>
        </p:nvSpPr>
        <p:spPr bwMode="auto">
          <a:xfrm>
            <a:off x="5830888" y="6211888"/>
            <a:ext cx="33131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>
                <a:latin typeface="Constantia" pitchFamily="18" charset="0"/>
              </a:rPr>
              <a:t>Source: Chief Inspectorate of Environmental Protection, 2014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251520" y="1988840"/>
            <a:ext cx="864096" cy="3416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l-PL" sz="2400" b="1" dirty="0" smtClean="0">
              <a:latin typeface="Constantia" pitchFamily="18" charset="0"/>
            </a:endParaRPr>
          </a:p>
          <a:p>
            <a:r>
              <a:rPr lang="pl-PL" sz="2400" b="1" dirty="0" err="1" smtClean="0">
                <a:latin typeface="Constantia" pitchFamily="18" charset="0"/>
              </a:rPr>
              <a:t>O3</a:t>
            </a:r>
            <a:endParaRPr lang="pl-PL" sz="2400" b="1" dirty="0" smtClean="0">
              <a:latin typeface="Constantia" pitchFamily="18" charset="0"/>
            </a:endParaRPr>
          </a:p>
          <a:p>
            <a:endParaRPr lang="pl-PL" sz="2400" b="1" dirty="0" smtClean="0">
              <a:latin typeface="Constantia" pitchFamily="18" charset="0"/>
            </a:endParaRPr>
          </a:p>
          <a:p>
            <a:endParaRPr lang="pl-PL" sz="2400" b="1" dirty="0" smtClean="0">
              <a:latin typeface="Constantia" pitchFamily="18" charset="0"/>
            </a:endParaRPr>
          </a:p>
          <a:p>
            <a:r>
              <a:rPr lang="pl-PL" sz="2400" b="1" dirty="0" err="1" smtClean="0">
                <a:latin typeface="Constantia" pitchFamily="18" charset="0"/>
              </a:rPr>
              <a:t>NOx</a:t>
            </a:r>
            <a:endParaRPr lang="pl-PL" sz="2400" b="1" dirty="0" smtClean="0">
              <a:latin typeface="Constantia" pitchFamily="18" charset="0"/>
            </a:endParaRPr>
          </a:p>
          <a:p>
            <a:endParaRPr lang="pl-PL" sz="2400" b="1" dirty="0" smtClean="0">
              <a:latin typeface="Constantia" pitchFamily="18" charset="0"/>
            </a:endParaRPr>
          </a:p>
          <a:p>
            <a:endParaRPr lang="pl-PL" sz="2400" b="1" dirty="0" smtClean="0">
              <a:latin typeface="Constantia" pitchFamily="18" charset="0"/>
            </a:endParaRPr>
          </a:p>
          <a:p>
            <a:r>
              <a:rPr lang="pl-PL" sz="2400" b="1" dirty="0" err="1" smtClean="0">
                <a:latin typeface="Constantia" pitchFamily="18" charset="0"/>
              </a:rPr>
              <a:t>SO2</a:t>
            </a:r>
            <a:endParaRPr lang="pl-PL" sz="2400" b="1" dirty="0" smtClean="0">
              <a:latin typeface="Constantia" pitchFamily="18" charset="0"/>
            </a:endParaRPr>
          </a:p>
          <a:p>
            <a:endParaRPr lang="pl-PL" sz="2400" b="1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pole tekstowe 14"/>
          <p:cNvSpPr txBox="1">
            <a:spLocks noChangeArrowheads="1"/>
          </p:cNvSpPr>
          <p:nvPr/>
        </p:nvSpPr>
        <p:spPr bwMode="auto">
          <a:xfrm>
            <a:off x="1979613" y="333375"/>
            <a:ext cx="58324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400" dirty="0" err="1">
                <a:latin typeface="Constantia" pitchFamily="18" charset="0"/>
              </a:rPr>
              <a:t>SO2</a:t>
            </a:r>
            <a:r>
              <a:rPr lang="pl-PL" sz="2400" dirty="0">
                <a:latin typeface="Constantia" pitchFamily="18" charset="0"/>
              </a:rPr>
              <a:t> </a:t>
            </a:r>
            <a:r>
              <a:rPr lang="pl-PL" sz="2400" dirty="0" err="1">
                <a:latin typeface="Constantia" pitchFamily="18" charset="0"/>
              </a:rPr>
              <a:t>concentration</a:t>
            </a:r>
            <a:r>
              <a:rPr lang="pl-PL" sz="2400" dirty="0">
                <a:latin typeface="Constantia" pitchFamily="18" charset="0"/>
              </a:rPr>
              <a:t> </a:t>
            </a:r>
            <a:r>
              <a:rPr lang="pl-PL" sz="2400" dirty="0" err="1">
                <a:latin typeface="Constantia" pitchFamily="18" charset="0"/>
              </a:rPr>
              <a:t>at</a:t>
            </a:r>
            <a:r>
              <a:rPr lang="pl-PL" sz="2400" dirty="0">
                <a:latin typeface="Constantia" pitchFamily="18" charset="0"/>
              </a:rPr>
              <a:t> </a:t>
            </a:r>
            <a:r>
              <a:rPr lang="pl-PL" sz="2400" dirty="0" err="1">
                <a:latin typeface="Constantia" pitchFamily="18" charset="0"/>
              </a:rPr>
              <a:t>Polish</a:t>
            </a:r>
            <a:r>
              <a:rPr lang="pl-PL" sz="2400" dirty="0">
                <a:latin typeface="Constantia" pitchFamily="18" charset="0"/>
              </a:rPr>
              <a:t> </a:t>
            </a:r>
            <a:r>
              <a:rPr lang="pl-PL" sz="2400" dirty="0" err="1">
                <a:latin typeface="Constantia" pitchFamily="18" charset="0"/>
              </a:rPr>
              <a:t>EMEP</a:t>
            </a:r>
            <a:r>
              <a:rPr lang="pl-PL" sz="2400" dirty="0">
                <a:latin typeface="Constantia" pitchFamily="18" charset="0"/>
              </a:rPr>
              <a:t> </a:t>
            </a:r>
            <a:r>
              <a:rPr lang="pl-PL" sz="2400" dirty="0" err="1">
                <a:latin typeface="Constantia" pitchFamily="18" charset="0"/>
              </a:rPr>
              <a:t>stations</a:t>
            </a:r>
            <a:r>
              <a:rPr lang="pl-PL" sz="2400" dirty="0">
                <a:latin typeface="Constantia" pitchFamily="18" charset="0"/>
              </a:rPr>
              <a:t> </a:t>
            </a:r>
            <a:r>
              <a:rPr lang="pl-PL" sz="2400" dirty="0" err="1">
                <a:latin typeface="Constantia" pitchFamily="18" charset="0"/>
              </a:rPr>
              <a:t>follow</a:t>
            </a:r>
            <a:r>
              <a:rPr lang="pl-PL" sz="2400" dirty="0">
                <a:latin typeface="Constantia" pitchFamily="18" charset="0"/>
              </a:rPr>
              <a:t> </a:t>
            </a:r>
            <a:r>
              <a:rPr lang="pl-PL" sz="2400" dirty="0" err="1">
                <a:latin typeface="Constantia" pitchFamily="18" charset="0"/>
              </a:rPr>
              <a:t>emission</a:t>
            </a:r>
            <a:r>
              <a:rPr lang="pl-PL" sz="2400" dirty="0">
                <a:latin typeface="Constantia" pitchFamily="18" charset="0"/>
              </a:rPr>
              <a:t> </a:t>
            </a:r>
            <a:r>
              <a:rPr lang="pl-PL" sz="2400" dirty="0" err="1">
                <a:latin typeface="Constantia" pitchFamily="18" charset="0"/>
              </a:rPr>
              <a:t>trends</a:t>
            </a:r>
            <a:r>
              <a:rPr lang="pl-PL" sz="2400" dirty="0">
                <a:latin typeface="Constantia" pitchFamily="18" charset="0"/>
              </a:rPr>
              <a:t>  </a:t>
            </a:r>
            <a:r>
              <a:rPr lang="pl-PL" sz="2400" dirty="0" err="1">
                <a:latin typeface="Constantia" pitchFamily="18" charset="0"/>
              </a:rPr>
              <a:t>very</a:t>
            </a:r>
            <a:r>
              <a:rPr lang="pl-PL" sz="2400" dirty="0">
                <a:latin typeface="Constantia" pitchFamily="18" charset="0"/>
              </a:rPr>
              <a:t> </a:t>
            </a:r>
            <a:r>
              <a:rPr lang="pl-PL" sz="2400" dirty="0" smtClean="0">
                <a:latin typeface="Constantia" pitchFamily="18" charset="0"/>
              </a:rPr>
              <a:t> </a:t>
            </a:r>
            <a:r>
              <a:rPr lang="pl-PL" sz="2400" dirty="0" err="1" smtClean="0">
                <a:latin typeface="Constantia" pitchFamily="18" charset="0"/>
              </a:rPr>
              <a:t>well</a:t>
            </a:r>
            <a:endParaRPr lang="pl-PL" sz="2400" dirty="0">
              <a:latin typeface="Constantia" pitchFamily="18" charset="0"/>
            </a:endParaRPr>
          </a:p>
        </p:txBody>
      </p:sp>
      <p:sp>
        <p:nvSpPr>
          <p:cNvPr id="18435" name="pole tekstowe 5"/>
          <p:cNvSpPr txBox="1">
            <a:spLocks noChangeArrowheads="1"/>
          </p:cNvSpPr>
          <p:nvPr/>
        </p:nvSpPr>
        <p:spPr bwMode="auto">
          <a:xfrm>
            <a:off x="1403350" y="6211888"/>
            <a:ext cx="63722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>
                <a:latin typeface="Constantia" pitchFamily="18" charset="0"/>
              </a:rPr>
              <a:t>Source: Institute of Meteorology and Water Management, Chief Inspectorate of Environmental Protection &amp; CEIP EMEP</a:t>
            </a:r>
          </a:p>
        </p:txBody>
      </p:sp>
      <p:graphicFrame>
        <p:nvGraphicFramePr>
          <p:cNvPr id="7" name="Chart 5"/>
          <p:cNvGraphicFramePr>
            <a:graphicFrameLocks/>
          </p:cNvGraphicFramePr>
          <p:nvPr/>
        </p:nvGraphicFramePr>
        <p:xfrm>
          <a:off x="-19050" y="1196752"/>
          <a:ext cx="916305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pole tekstowe 14"/>
          <p:cNvSpPr txBox="1">
            <a:spLocks noChangeArrowheads="1"/>
          </p:cNvSpPr>
          <p:nvPr/>
        </p:nvSpPr>
        <p:spPr bwMode="auto">
          <a:xfrm>
            <a:off x="1908175" y="188913"/>
            <a:ext cx="57594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400" dirty="0" err="1">
                <a:latin typeface="Constantia" pitchFamily="18" charset="0"/>
              </a:rPr>
              <a:t>NO2</a:t>
            </a:r>
            <a:r>
              <a:rPr lang="pl-PL" sz="2400" dirty="0">
                <a:latin typeface="Constantia" pitchFamily="18" charset="0"/>
              </a:rPr>
              <a:t> </a:t>
            </a:r>
            <a:r>
              <a:rPr lang="pl-PL" sz="2400" dirty="0" err="1">
                <a:latin typeface="Constantia" pitchFamily="18" charset="0"/>
              </a:rPr>
              <a:t>concentration</a:t>
            </a:r>
            <a:r>
              <a:rPr lang="pl-PL" sz="2400" dirty="0">
                <a:latin typeface="Constantia" pitchFamily="18" charset="0"/>
              </a:rPr>
              <a:t> </a:t>
            </a:r>
            <a:r>
              <a:rPr lang="pl-PL" sz="2400" dirty="0" err="1">
                <a:latin typeface="Constantia" pitchFamily="18" charset="0"/>
              </a:rPr>
              <a:t>at</a:t>
            </a:r>
            <a:r>
              <a:rPr lang="pl-PL" sz="2400" dirty="0">
                <a:latin typeface="Constantia" pitchFamily="18" charset="0"/>
              </a:rPr>
              <a:t> </a:t>
            </a:r>
            <a:r>
              <a:rPr lang="pl-PL" sz="2400" dirty="0" err="1">
                <a:latin typeface="Constantia" pitchFamily="18" charset="0"/>
              </a:rPr>
              <a:t>Polish</a:t>
            </a:r>
            <a:r>
              <a:rPr lang="pl-PL" sz="2400" dirty="0">
                <a:latin typeface="Constantia" pitchFamily="18" charset="0"/>
              </a:rPr>
              <a:t> </a:t>
            </a:r>
            <a:r>
              <a:rPr lang="pl-PL" sz="2400" dirty="0" err="1">
                <a:latin typeface="Constantia" pitchFamily="18" charset="0"/>
              </a:rPr>
              <a:t>EMEP</a:t>
            </a:r>
            <a:r>
              <a:rPr lang="pl-PL" sz="2400" dirty="0">
                <a:latin typeface="Constantia" pitchFamily="18" charset="0"/>
              </a:rPr>
              <a:t> </a:t>
            </a:r>
            <a:r>
              <a:rPr lang="pl-PL" sz="2400" dirty="0" err="1">
                <a:latin typeface="Constantia" pitchFamily="18" charset="0"/>
              </a:rPr>
              <a:t>stations</a:t>
            </a:r>
            <a:r>
              <a:rPr lang="pl-PL" sz="2400" dirty="0">
                <a:latin typeface="Constantia" pitchFamily="18" charset="0"/>
              </a:rPr>
              <a:t> </a:t>
            </a:r>
            <a:r>
              <a:rPr lang="pl-PL" sz="2400" dirty="0" err="1">
                <a:latin typeface="Constantia" pitchFamily="18" charset="0"/>
              </a:rPr>
              <a:t>follow</a:t>
            </a:r>
            <a:r>
              <a:rPr lang="pl-PL" sz="2400" dirty="0">
                <a:latin typeface="Constantia" pitchFamily="18" charset="0"/>
              </a:rPr>
              <a:t> </a:t>
            </a:r>
            <a:r>
              <a:rPr lang="pl-PL" sz="2400" dirty="0" err="1">
                <a:latin typeface="Constantia" pitchFamily="18" charset="0"/>
              </a:rPr>
              <a:t>emission</a:t>
            </a:r>
            <a:r>
              <a:rPr lang="pl-PL" sz="2400" dirty="0">
                <a:latin typeface="Constantia" pitchFamily="18" charset="0"/>
              </a:rPr>
              <a:t> </a:t>
            </a:r>
            <a:r>
              <a:rPr lang="pl-PL" sz="2400" dirty="0" err="1">
                <a:latin typeface="Constantia" pitchFamily="18" charset="0"/>
              </a:rPr>
              <a:t>trends</a:t>
            </a:r>
            <a:r>
              <a:rPr lang="pl-PL" sz="2400" dirty="0">
                <a:latin typeface="Constantia" pitchFamily="18" charset="0"/>
              </a:rPr>
              <a:t>  </a:t>
            </a:r>
            <a:r>
              <a:rPr lang="pl-PL" sz="2400" dirty="0" err="1">
                <a:latin typeface="Constantia" pitchFamily="18" charset="0"/>
              </a:rPr>
              <a:t>quite</a:t>
            </a:r>
            <a:r>
              <a:rPr lang="pl-PL" sz="2400" dirty="0">
                <a:latin typeface="Constantia" pitchFamily="18" charset="0"/>
              </a:rPr>
              <a:t> </a:t>
            </a:r>
            <a:r>
              <a:rPr lang="pl-PL" sz="2400" dirty="0" smtClean="0">
                <a:latin typeface="Constantia" pitchFamily="18" charset="0"/>
              </a:rPr>
              <a:t> </a:t>
            </a:r>
            <a:r>
              <a:rPr lang="pl-PL" sz="2400" dirty="0" err="1" smtClean="0">
                <a:latin typeface="Constantia" pitchFamily="18" charset="0"/>
              </a:rPr>
              <a:t>well</a:t>
            </a:r>
            <a:endParaRPr lang="pl-PL" sz="2400" dirty="0">
              <a:latin typeface="Constantia" pitchFamily="18" charset="0"/>
            </a:endParaRPr>
          </a:p>
        </p:txBody>
      </p:sp>
      <p:sp>
        <p:nvSpPr>
          <p:cNvPr id="19459" name="pole tekstowe 5"/>
          <p:cNvSpPr txBox="1">
            <a:spLocks noChangeArrowheads="1"/>
          </p:cNvSpPr>
          <p:nvPr/>
        </p:nvSpPr>
        <p:spPr bwMode="auto">
          <a:xfrm>
            <a:off x="1547813" y="6211888"/>
            <a:ext cx="63373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>
                <a:latin typeface="Constantia" pitchFamily="18" charset="0"/>
              </a:rPr>
              <a:t>Source: Institute of Meteorology and Water Management, Chief Inspectorate of Environmental Protection &amp; CEIP EMEP</a:t>
            </a:r>
          </a:p>
        </p:txBody>
      </p:sp>
      <p:graphicFrame>
        <p:nvGraphicFramePr>
          <p:cNvPr id="7" name="Chart 1"/>
          <p:cNvGraphicFramePr>
            <a:graphicFrameLocks/>
          </p:cNvGraphicFramePr>
          <p:nvPr/>
        </p:nvGraphicFramePr>
        <p:xfrm>
          <a:off x="179512" y="1124744"/>
          <a:ext cx="896448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pole tekstowe 14"/>
          <p:cNvSpPr txBox="1">
            <a:spLocks noChangeArrowheads="1"/>
          </p:cNvSpPr>
          <p:nvPr/>
        </p:nvSpPr>
        <p:spPr bwMode="auto">
          <a:xfrm rot="-5400000">
            <a:off x="-1948656" y="3037681"/>
            <a:ext cx="54991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800">
                <a:latin typeface="Constantia" pitchFamily="18" charset="0"/>
              </a:rPr>
              <a:t>PM2,5 composition at background stations in 2013</a:t>
            </a:r>
          </a:p>
        </p:txBody>
      </p:sp>
      <p:sp>
        <p:nvSpPr>
          <p:cNvPr id="20483" name="pole tekstowe 5"/>
          <p:cNvSpPr txBox="1">
            <a:spLocks noChangeArrowheads="1"/>
          </p:cNvSpPr>
          <p:nvPr/>
        </p:nvSpPr>
        <p:spPr bwMode="auto">
          <a:xfrm rot="-5400000">
            <a:off x="7164387" y="2992438"/>
            <a:ext cx="331311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600">
                <a:latin typeface="Constantia" pitchFamily="18" charset="0"/>
              </a:rPr>
              <a:t>Source: Chief Inspectorate of Environmental Protection, 2014</a:t>
            </a:r>
          </a:p>
        </p:txBody>
      </p:sp>
      <p:graphicFrame>
        <p:nvGraphicFramePr>
          <p:cNvPr id="7" name="Wykres 6"/>
          <p:cNvGraphicFramePr/>
          <p:nvPr/>
        </p:nvGraphicFramePr>
        <p:xfrm>
          <a:off x="1403648" y="1124745"/>
          <a:ext cx="6984776" cy="5184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rostokąt 2"/>
          <p:cNvSpPr>
            <a:spLocks noChangeArrowheads="1"/>
          </p:cNvSpPr>
          <p:nvPr/>
        </p:nvSpPr>
        <p:spPr bwMode="auto">
          <a:xfrm>
            <a:off x="323850" y="1628775"/>
            <a:ext cx="8351838" cy="517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>
                <a:latin typeface="Constantia" pitchFamily="18" charset="0"/>
              </a:rPr>
              <a:t> </a:t>
            </a:r>
            <a:r>
              <a:rPr lang="pl-PL" sz="2000" dirty="0">
                <a:latin typeface="Constantia" pitchFamily="18" charset="0"/>
              </a:rPr>
              <a:t> T</a:t>
            </a:r>
            <a:r>
              <a:rPr lang="en-US" sz="2000" dirty="0">
                <a:latin typeface="Constantia" pitchFamily="18" charset="0"/>
              </a:rPr>
              <a:t>he system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en-US" sz="2000" dirty="0">
                <a:latin typeface="Constantia" pitchFamily="18" charset="0"/>
              </a:rPr>
              <a:t>of 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en-US" sz="2000" dirty="0">
                <a:latin typeface="Constantia" pitchFamily="18" charset="0"/>
              </a:rPr>
              <a:t>annual air quality assessments 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is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supported</a:t>
            </a:r>
            <a:r>
              <a:rPr lang="pl-PL" sz="2000" dirty="0">
                <a:latin typeface="Constantia" pitchFamily="18" charset="0"/>
              </a:rPr>
              <a:t> by </a:t>
            </a:r>
            <a:r>
              <a:rPr lang="pl-PL" sz="2000" dirty="0" err="1">
                <a:latin typeface="Constantia" pitchFamily="18" charset="0"/>
              </a:rPr>
              <a:t>modelling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methods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en-US" sz="2000" dirty="0">
                <a:latin typeface="Constantia" pitchFamily="18" charset="0"/>
              </a:rPr>
              <a:t>for ozone and it</a:t>
            </a:r>
            <a:r>
              <a:rPr lang="pl-PL" sz="2000" dirty="0">
                <a:latin typeface="Constantia" pitchFamily="18" charset="0"/>
              </a:rPr>
              <a:t>s </a:t>
            </a:r>
            <a:r>
              <a:rPr lang="pl-PL" sz="2000" dirty="0" err="1">
                <a:latin typeface="Constantia" pitchFamily="18" charset="0"/>
              </a:rPr>
              <a:t>precursors</a:t>
            </a:r>
            <a:r>
              <a:rPr lang="pl-PL" sz="2000" dirty="0">
                <a:latin typeface="Constantia" pitchFamily="18" charset="0"/>
              </a:rPr>
              <a:t>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>
                <a:latin typeface="Constantia" pitchFamily="18" charset="0"/>
              </a:rPr>
              <a:t>Modeling </a:t>
            </a:r>
            <a:r>
              <a:rPr lang="pl-PL" sz="2000" dirty="0" err="1">
                <a:latin typeface="Constantia" pitchFamily="18" charset="0"/>
              </a:rPr>
              <a:t>is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en-US" sz="2000" dirty="0">
                <a:latin typeface="Constantia" pitchFamily="18" charset="0"/>
              </a:rPr>
              <a:t>performed for the area</a:t>
            </a:r>
            <a:r>
              <a:rPr lang="pl-PL" sz="2000" dirty="0">
                <a:latin typeface="Constantia" pitchFamily="18" charset="0"/>
              </a:rPr>
              <a:t> of  </a:t>
            </a:r>
            <a:r>
              <a:rPr lang="en-US" sz="2000" dirty="0">
                <a:latin typeface="Constantia" pitchFamily="18" charset="0"/>
              </a:rPr>
              <a:t>the whole country and for individual </a:t>
            </a:r>
            <a:r>
              <a:rPr lang="pl-PL" sz="2000" dirty="0" err="1" smtClean="0">
                <a:latin typeface="Constantia" pitchFamily="18" charset="0"/>
              </a:rPr>
              <a:t>voivodships</a:t>
            </a:r>
            <a:r>
              <a:rPr lang="pl-PL" sz="2000" dirty="0" smtClean="0">
                <a:latin typeface="Constantia" pitchFamily="18" charset="0"/>
              </a:rPr>
              <a:t>.</a:t>
            </a:r>
            <a:endParaRPr lang="en-US" sz="2000" dirty="0">
              <a:latin typeface="Constantia" pitchFamily="18" charset="0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000" dirty="0" err="1">
                <a:latin typeface="Constantia" pitchFamily="18" charset="0"/>
              </a:rPr>
              <a:t>It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helps</a:t>
            </a:r>
            <a:r>
              <a:rPr lang="pl-PL" sz="2000" dirty="0">
                <a:latin typeface="Constantia" pitchFamily="18" charset="0"/>
              </a:rPr>
              <a:t> to </a:t>
            </a:r>
            <a:r>
              <a:rPr lang="en-US" sz="2000" dirty="0" err="1">
                <a:latin typeface="Constantia" pitchFamily="18" charset="0"/>
              </a:rPr>
              <a:t>identif</a:t>
            </a:r>
            <a:r>
              <a:rPr lang="pl-PL" sz="2000" dirty="0">
                <a:latin typeface="Constantia" pitchFamily="18" charset="0"/>
              </a:rPr>
              <a:t>y</a:t>
            </a:r>
            <a:r>
              <a:rPr lang="en-US" sz="2000" dirty="0">
                <a:latin typeface="Constantia" pitchFamily="18" charset="0"/>
              </a:rPr>
              <a:t> and define the areas of </a:t>
            </a:r>
            <a:r>
              <a:rPr lang="en-US" sz="2000" dirty="0" err="1">
                <a:latin typeface="Constantia" pitchFamily="18" charset="0"/>
              </a:rPr>
              <a:t>exceedances</a:t>
            </a:r>
            <a:r>
              <a:rPr lang="en-US" sz="2000" dirty="0">
                <a:latin typeface="Constantia" pitchFamily="18" charset="0"/>
              </a:rPr>
              <a:t> </a:t>
            </a:r>
            <a:r>
              <a:rPr lang="pl-PL" sz="2000" dirty="0">
                <a:latin typeface="Constantia" pitchFamily="18" charset="0"/>
              </a:rPr>
              <a:t>for </a:t>
            </a:r>
            <a:r>
              <a:rPr lang="en-US" sz="2000" dirty="0">
                <a:latin typeface="Constantia" pitchFamily="18" charset="0"/>
              </a:rPr>
              <a:t>ozone and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en-US" sz="2000" dirty="0">
                <a:latin typeface="Constantia" pitchFamily="18" charset="0"/>
              </a:rPr>
              <a:t>estimate number of people exposed to oversize concentration.</a:t>
            </a:r>
            <a:endParaRPr lang="pl-PL" sz="2000" dirty="0">
              <a:latin typeface="Constantia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Further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work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regarding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other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compounds</a:t>
            </a:r>
            <a:r>
              <a:rPr lang="pl-PL" sz="2000" dirty="0">
                <a:latin typeface="Constantia" pitchFamily="18" charset="0"/>
              </a:rPr>
              <a:t> (</a:t>
            </a:r>
            <a:r>
              <a:rPr lang="pl-PL" sz="2000" dirty="0" err="1">
                <a:latin typeface="Constantia" pitchFamily="18" charset="0"/>
              </a:rPr>
              <a:t>f.e</a:t>
            </a:r>
            <a:r>
              <a:rPr lang="pl-PL" sz="2000" dirty="0">
                <a:latin typeface="Constantia" pitchFamily="18" charset="0"/>
              </a:rPr>
              <a:t>. PM)  for </a:t>
            </a:r>
            <a:r>
              <a:rPr lang="pl-PL" sz="2000" dirty="0" err="1">
                <a:latin typeface="Constantia" pitchFamily="18" charset="0"/>
              </a:rPr>
              <a:t>the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whole</a:t>
            </a:r>
            <a:r>
              <a:rPr lang="pl-PL" sz="2000" dirty="0">
                <a:latin typeface="Constantia" pitchFamily="18" charset="0"/>
              </a:rPr>
              <a:t> country </a:t>
            </a:r>
            <a:r>
              <a:rPr lang="pl-PL" sz="2000" dirty="0" err="1">
                <a:latin typeface="Constantia" pitchFamily="18" charset="0"/>
              </a:rPr>
              <a:t>has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been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undertaken</a:t>
            </a:r>
            <a:r>
              <a:rPr lang="pl-PL" sz="2000" dirty="0">
                <a:latin typeface="Constantia" pitchFamily="18" charset="0"/>
              </a:rPr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000" dirty="0">
                <a:latin typeface="Constantia" pitchFamily="18" charset="0"/>
              </a:rPr>
              <a:t> In </a:t>
            </a:r>
            <a:r>
              <a:rPr lang="pl-PL" sz="2000" dirty="0" err="1">
                <a:latin typeface="Constantia" pitchFamily="18" charset="0"/>
              </a:rPr>
              <a:t>some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voivodhips</a:t>
            </a:r>
            <a:r>
              <a:rPr lang="pl-PL" sz="2000" dirty="0">
                <a:latin typeface="Constantia" pitchFamily="18" charset="0"/>
              </a:rPr>
              <a:t>  model </a:t>
            </a:r>
            <a:r>
              <a:rPr lang="pl-PL" sz="2000" dirty="0" err="1">
                <a:latin typeface="Constantia" pitchFamily="18" charset="0"/>
              </a:rPr>
              <a:t>results</a:t>
            </a:r>
            <a:r>
              <a:rPr lang="pl-PL" sz="2000" dirty="0">
                <a:latin typeface="Constantia" pitchFamily="18" charset="0"/>
              </a:rPr>
              <a:t> of </a:t>
            </a:r>
            <a:r>
              <a:rPr lang="pl-PL" sz="2000" dirty="0" err="1">
                <a:latin typeface="Constantia" pitchFamily="18" charset="0"/>
              </a:rPr>
              <a:t>PM10</a:t>
            </a:r>
            <a:r>
              <a:rPr lang="pl-PL" sz="2000" dirty="0">
                <a:latin typeface="Constantia" pitchFamily="18" charset="0"/>
              </a:rPr>
              <a:t>, </a:t>
            </a:r>
            <a:r>
              <a:rPr lang="pl-PL" sz="2000" dirty="0" err="1">
                <a:latin typeface="Constantia" pitchFamily="18" charset="0"/>
              </a:rPr>
              <a:t>PM2,5</a:t>
            </a:r>
            <a:r>
              <a:rPr lang="pl-PL" sz="2000" dirty="0">
                <a:latin typeface="Constantia" pitchFamily="18" charset="0"/>
              </a:rPr>
              <a:t>, </a:t>
            </a:r>
            <a:r>
              <a:rPr lang="pl-PL" sz="2000" dirty="0" err="1">
                <a:latin typeface="Constantia" pitchFamily="18" charset="0"/>
              </a:rPr>
              <a:t>SO2</a:t>
            </a:r>
            <a:r>
              <a:rPr lang="pl-PL" sz="2000" dirty="0">
                <a:latin typeface="Constantia" pitchFamily="18" charset="0"/>
              </a:rPr>
              <a:t>, </a:t>
            </a:r>
            <a:r>
              <a:rPr lang="pl-PL" sz="2000" dirty="0" err="1">
                <a:latin typeface="Constantia" pitchFamily="18" charset="0"/>
              </a:rPr>
              <a:t>NO2</a:t>
            </a:r>
            <a:r>
              <a:rPr lang="pl-PL" sz="2000" dirty="0">
                <a:latin typeface="Constantia" pitchFamily="18" charset="0"/>
              </a:rPr>
              <a:t>, </a:t>
            </a:r>
            <a:r>
              <a:rPr lang="pl-PL" sz="2000" dirty="0" err="1">
                <a:latin typeface="Constantia" pitchFamily="18" charset="0"/>
              </a:rPr>
              <a:t>NOx</a:t>
            </a:r>
            <a:r>
              <a:rPr lang="pl-PL" sz="2000" dirty="0">
                <a:latin typeface="Constantia" pitchFamily="18" charset="0"/>
              </a:rPr>
              <a:t>, CO, heavy </a:t>
            </a:r>
            <a:r>
              <a:rPr lang="pl-PL" sz="2000" dirty="0" err="1">
                <a:latin typeface="Constantia" pitchFamily="18" charset="0"/>
              </a:rPr>
              <a:t>metals</a:t>
            </a:r>
            <a:r>
              <a:rPr lang="pl-PL" sz="2000" dirty="0">
                <a:latin typeface="Constantia" pitchFamily="18" charset="0"/>
              </a:rPr>
              <a:t> and </a:t>
            </a:r>
            <a:r>
              <a:rPr lang="pl-PL" sz="2000" dirty="0" err="1">
                <a:latin typeface="Constantia" pitchFamily="18" charset="0"/>
              </a:rPr>
              <a:t>benzo</a:t>
            </a:r>
            <a:r>
              <a:rPr lang="pl-PL" sz="2000" dirty="0">
                <a:latin typeface="Constantia" pitchFamily="18" charset="0"/>
              </a:rPr>
              <a:t>(a)</a:t>
            </a:r>
            <a:r>
              <a:rPr lang="pl-PL" sz="2000" dirty="0" err="1">
                <a:latin typeface="Constantia" pitchFamily="18" charset="0"/>
              </a:rPr>
              <a:t>pyrene</a:t>
            </a:r>
            <a:r>
              <a:rPr lang="pl-PL" sz="2000" dirty="0">
                <a:latin typeface="Constantia" pitchFamily="18" charset="0"/>
              </a:rPr>
              <a:t>  </a:t>
            </a:r>
            <a:r>
              <a:rPr lang="pl-PL" sz="2000" dirty="0" err="1">
                <a:latin typeface="Constantia" pitchFamily="18" charset="0"/>
              </a:rPr>
              <a:t>have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been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used</a:t>
            </a:r>
            <a:r>
              <a:rPr lang="pl-PL" sz="2000" dirty="0">
                <a:latin typeface="Constantia" pitchFamily="18" charset="0"/>
              </a:rPr>
              <a:t> to </a:t>
            </a:r>
            <a:r>
              <a:rPr lang="pl-PL" sz="2000" dirty="0" err="1">
                <a:latin typeface="Constantia" pitchFamily="18" charset="0"/>
              </a:rPr>
              <a:t>support</a:t>
            </a:r>
            <a:r>
              <a:rPr lang="pl-PL" sz="2000" dirty="0">
                <a:latin typeface="Constantia" pitchFamily="18" charset="0"/>
              </a:rPr>
              <a:t> air </a:t>
            </a:r>
            <a:r>
              <a:rPr lang="pl-PL" sz="2000" dirty="0" err="1">
                <a:latin typeface="Constantia" pitchFamily="18" charset="0"/>
              </a:rPr>
              <a:t>quality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assessment</a:t>
            </a:r>
            <a:r>
              <a:rPr lang="pl-PL" sz="2000" dirty="0">
                <a:latin typeface="Constantia" pitchFamily="18" charset="0"/>
              </a:rPr>
              <a:t> on </a:t>
            </a:r>
            <a:r>
              <a:rPr lang="pl-PL" sz="2000" dirty="0" err="1">
                <a:latin typeface="Constantia" pitchFamily="18" charset="0"/>
              </a:rPr>
              <a:t>regular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basis</a:t>
            </a:r>
            <a:r>
              <a:rPr lang="pl-PL" sz="2000" dirty="0">
                <a:latin typeface="Constantia" pitchFamily="18" charset="0"/>
              </a:rPr>
              <a:t>.</a:t>
            </a:r>
            <a:endParaRPr lang="en-US" sz="2000" dirty="0">
              <a:latin typeface="Constantia" pitchFamily="18" charset="0"/>
            </a:endParaRPr>
          </a:p>
        </p:txBody>
      </p:sp>
      <p:sp>
        <p:nvSpPr>
          <p:cNvPr id="21507" name="pole tekstowe 3"/>
          <p:cNvSpPr txBox="1">
            <a:spLocks noChangeArrowheads="1"/>
          </p:cNvSpPr>
          <p:nvPr/>
        </p:nvSpPr>
        <p:spPr bwMode="auto">
          <a:xfrm>
            <a:off x="1692275" y="692150"/>
            <a:ext cx="633571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onstantia" pitchFamily="18" charset="0"/>
              </a:rPr>
              <a:t>The supporting of the air quality</a:t>
            </a:r>
            <a:r>
              <a:rPr lang="pl-PL" sz="2400">
                <a:latin typeface="Constantia" pitchFamily="18" charset="0"/>
              </a:rPr>
              <a:t> </a:t>
            </a:r>
            <a:r>
              <a:rPr lang="en-US" sz="2400">
                <a:latin typeface="Constantia" pitchFamily="18" charset="0"/>
              </a:rPr>
              <a:t>monitoring system with</a:t>
            </a:r>
            <a:r>
              <a:rPr lang="pl-PL" sz="2400">
                <a:latin typeface="Constantia" pitchFamily="18" charset="0"/>
              </a:rPr>
              <a:t> </a:t>
            </a:r>
            <a:r>
              <a:rPr lang="en-US" sz="2400">
                <a:latin typeface="Constantia" pitchFamily="18" charset="0"/>
              </a:rPr>
              <a:t>modelling</a:t>
            </a:r>
            <a:r>
              <a:rPr lang="pl-PL" sz="2400">
                <a:latin typeface="Constantia" pitchFamily="18" charset="0"/>
              </a:rPr>
              <a:t> </a:t>
            </a:r>
            <a:r>
              <a:rPr lang="en-US" sz="2400">
                <a:latin typeface="Constantia" pitchFamily="18" charset="0"/>
              </a:rPr>
              <a:t>methods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1000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ole tekstowe 3"/>
          <p:cNvSpPr txBox="1">
            <a:spLocks noChangeArrowheads="1"/>
          </p:cNvSpPr>
          <p:nvPr/>
        </p:nvSpPr>
        <p:spPr bwMode="auto">
          <a:xfrm>
            <a:off x="2268538" y="5300663"/>
            <a:ext cx="49672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200">
                <a:latin typeface="Constantia" pitchFamily="18" charset="0"/>
              </a:rPr>
              <a:t>Thank  you  for  attention!</a:t>
            </a:r>
            <a:endParaRPr lang="en-US" sz="3200">
              <a:latin typeface="Constantia" pitchFamily="18" charset="0"/>
            </a:endParaRPr>
          </a:p>
        </p:txBody>
      </p:sp>
      <p:pic>
        <p:nvPicPr>
          <p:cNvPr id="22531" name="Picture 2" descr="http://www.krakow.pl/pliki/572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950" y="1628775"/>
            <a:ext cx="8755063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pole tekstowe 4"/>
          <p:cNvSpPr txBox="1">
            <a:spLocks noChangeArrowheads="1"/>
          </p:cNvSpPr>
          <p:nvPr/>
        </p:nvSpPr>
        <p:spPr bwMode="auto">
          <a:xfrm>
            <a:off x="7092950" y="4437063"/>
            <a:ext cx="18716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>
                <a:latin typeface="Constantia" pitchFamily="18" charset="0"/>
              </a:rPr>
              <a:t>www.krakow.pl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14"/>
          <p:cNvSpPr/>
          <p:nvPr/>
        </p:nvSpPr>
        <p:spPr>
          <a:xfrm>
            <a:off x="468313" y="908050"/>
            <a:ext cx="8351837" cy="56943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i="1" u="dotted" dirty="0">
                <a:latin typeface="+mn-lt"/>
                <a:cs typeface="+mn-cs"/>
              </a:rPr>
              <a:t>National Monitoring System in Poland</a:t>
            </a:r>
            <a:r>
              <a:rPr lang="pl-PL" sz="2400" i="1" u="dotted" dirty="0">
                <a:latin typeface="+mn-lt"/>
                <a:cs typeface="+mn-cs"/>
              </a:rPr>
              <a:t> </a:t>
            </a:r>
            <a:r>
              <a:rPr lang="pl-PL" sz="2400" i="1" u="dotted" dirty="0" err="1">
                <a:latin typeface="+mn-lt"/>
                <a:cs typeface="+mn-cs"/>
              </a:rPr>
              <a:t>has</a:t>
            </a:r>
            <a:r>
              <a:rPr lang="pl-PL" sz="2400" i="1" u="dotted" dirty="0">
                <a:latin typeface="+mn-lt"/>
                <a:cs typeface="+mn-cs"/>
              </a:rPr>
              <a:t> </a:t>
            </a:r>
            <a:r>
              <a:rPr lang="pl-PL" sz="2400" i="1" u="dotted" dirty="0" err="1">
                <a:latin typeface="+mn-lt"/>
                <a:cs typeface="+mn-cs"/>
              </a:rPr>
              <a:t>been</a:t>
            </a:r>
            <a:r>
              <a:rPr lang="pl-PL" sz="2400" i="1" u="dotted" dirty="0">
                <a:latin typeface="+mn-lt"/>
                <a:cs typeface="+mn-cs"/>
              </a:rPr>
              <a:t> </a:t>
            </a:r>
            <a:r>
              <a:rPr lang="pl-PL" sz="2400" i="1" u="dotted" dirty="0" err="1">
                <a:latin typeface="+mn-lt"/>
                <a:cs typeface="+mn-cs"/>
              </a:rPr>
              <a:t>organised</a:t>
            </a:r>
            <a:r>
              <a:rPr lang="pl-PL" sz="2400" i="1" u="dotted" dirty="0">
                <a:latin typeface="+mn-lt"/>
                <a:cs typeface="+mn-cs"/>
              </a:rPr>
              <a:t> </a:t>
            </a:r>
            <a:r>
              <a:rPr lang="pl-PL" sz="2400" i="1" u="dotted" dirty="0" err="1">
                <a:latin typeface="+mn-lt"/>
                <a:cs typeface="+mn-cs"/>
              </a:rPr>
              <a:t>based</a:t>
            </a:r>
            <a:r>
              <a:rPr lang="pl-PL" sz="2400" i="1" u="dotted" dirty="0">
                <a:latin typeface="+mn-lt"/>
                <a:cs typeface="+mn-cs"/>
              </a:rPr>
              <a:t> on: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400" i="1" u="dotted" dirty="0">
                <a:latin typeface="+mn-lt"/>
                <a:cs typeface="+mn-cs"/>
              </a:rPr>
              <a:t>  </a:t>
            </a:r>
            <a:r>
              <a:rPr lang="pl-PL" sz="2400" i="1" u="dotted" dirty="0" err="1">
                <a:latin typeface="+mn-lt"/>
                <a:cs typeface="+mn-cs"/>
              </a:rPr>
              <a:t>EMEP</a:t>
            </a:r>
            <a:r>
              <a:rPr lang="pl-PL" sz="2400" i="1" u="dotted" dirty="0">
                <a:latin typeface="+mn-lt"/>
                <a:cs typeface="+mn-cs"/>
              </a:rPr>
              <a:t> monitoring </a:t>
            </a:r>
            <a:r>
              <a:rPr lang="pl-PL" sz="2400" i="1" u="dotted" dirty="0" err="1">
                <a:latin typeface="+mn-lt"/>
                <a:cs typeface="+mn-cs"/>
              </a:rPr>
              <a:t>strategy</a:t>
            </a:r>
            <a:r>
              <a:rPr lang="pl-PL" sz="2400" i="1" u="dotted" dirty="0">
                <a:latin typeface="+mn-lt"/>
                <a:cs typeface="+mn-cs"/>
              </a:rPr>
              <a:t> </a:t>
            </a:r>
            <a:r>
              <a:rPr lang="pl-PL" sz="2000" i="1" u="dotted" dirty="0">
                <a:latin typeface="+mn-lt"/>
                <a:cs typeface="+mn-cs"/>
              </a:rPr>
              <a:t>(</a:t>
            </a:r>
            <a:r>
              <a:rPr lang="pl-PL" sz="2000" i="1" u="dotted" dirty="0" err="1">
                <a:latin typeface="+mn-lt"/>
                <a:cs typeface="+mn-cs"/>
              </a:rPr>
              <a:t>rural</a:t>
            </a:r>
            <a:r>
              <a:rPr lang="pl-PL" sz="2000" i="1" u="dotted" dirty="0">
                <a:latin typeface="+mn-lt"/>
                <a:cs typeface="+mn-cs"/>
              </a:rPr>
              <a:t> </a:t>
            </a:r>
            <a:r>
              <a:rPr lang="pl-PL" sz="2000" i="1" u="dotted" dirty="0" err="1">
                <a:latin typeface="+mn-lt"/>
                <a:cs typeface="+mn-cs"/>
              </a:rPr>
              <a:t>background</a:t>
            </a:r>
            <a:r>
              <a:rPr lang="pl-PL" sz="2000" i="1" u="dotted" dirty="0">
                <a:latin typeface="+mn-lt"/>
                <a:cs typeface="+mn-cs"/>
              </a:rPr>
              <a:t> </a:t>
            </a:r>
            <a:r>
              <a:rPr lang="pl-PL" sz="2000" i="1" u="dotted" dirty="0" err="1">
                <a:latin typeface="+mn-lt"/>
                <a:cs typeface="+mn-cs"/>
              </a:rPr>
              <a:t>stations</a:t>
            </a:r>
            <a:r>
              <a:rPr lang="pl-PL" sz="2000" i="1" u="dotted" dirty="0">
                <a:latin typeface="+mn-lt"/>
                <a:cs typeface="+mn-cs"/>
              </a:rPr>
              <a:t> for </a:t>
            </a:r>
            <a:r>
              <a:rPr lang="pl-PL" sz="2000" i="1" u="dotted" dirty="0" err="1">
                <a:latin typeface="+mn-lt"/>
                <a:cs typeface="+mn-cs"/>
              </a:rPr>
              <a:t>EMEP</a:t>
            </a:r>
            <a:r>
              <a:rPr lang="pl-PL" sz="2000" i="1" u="dotted" dirty="0">
                <a:latin typeface="+mn-lt"/>
                <a:cs typeface="+mn-cs"/>
              </a:rPr>
              <a:t> and </a:t>
            </a:r>
            <a:r>
              <a:rPr lang="pl-PL" sz="2000" i="1" u="dotted" dirty="0" err="1">
                <a:latin typeface="+mn-lt"/>
                <a:cs typeface="+mn-cs"/>
              </a:rPr>
              <a:t>WMO</a:t>
            </a:r>
            <a:r>
              <a:rPr lang="pl-PL" sz="2000" i="1" u="dotted" dirty="0">
                <a:latin typeface="+mn-lt"/>
                <a:cs typeface="+mn-cs"/>
              </a:rPr>
              <a:t> </a:t>
            </a:r>
            <a:r>
              <a:rPr lang="pl-PL" sz="2000" i="1" u="dotted" dirty="0" err="1">
                <a:latin typeface="+mn-lt"/>
                <a:cs typeface="+mn-cs"/>
              </a:rPr>
              <a:t>GAW</a:t>
            </a:r>
            <a:r>
              <a:rPr lang="pl-PL" sz="2000" i="1" u="dotted" dirty="0">
                <a:latin typeface="+mn-lt"/>
                <a:cs typeface="+mn-cs"/>
              </a:rPr>
              <a:t> )</a:t>
            </a:r>
            <a:endParaRPr lang="pl-PL" sz="2400" i="1" u="dotted" dirty="0">
              <a:latin typeface="+mn-lt"/>
              <a:cs typeface="+mn-cs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sz="2400" i="1" u="dotted" dirty="0">
                <a:latin typeface="+mn-lt"/>
                <a:cs typeface="+mn-cs"/>
              </a:rPr>
              <a:t> EU </a:t>
            </a:r>
            <a:r>
              <a:rPr lang="pl-PL" sz="2400" i="1" u="dotted" dirty="0" err="1">
                <a:latin typeface="+mn-lt"/>
                <a:cs typeface="+mn-cs"/>
              </a:rPr>
              <a:t>directives</a:t>
            </a:r>
            <a:r>
              <a:rPr lang="pl-PL" sz="2400" i="1" u="dotted" dirty="0">
                <a:latin typeface="+mn-lt"/>
                <a:cs typeface="+mn-cs"/>
              </a:rPr>
              <a:t> </a:t>
            </a:r>
            <a:r>
              <a:rPr lang="pl-PL" sz="2400" i="1" u="dotted" dirty="0" err="1">
                <a:latin typeface="+mn-lt"/>
                <a:cs typeface="+mn-cs"/>
              </a:rPr>
              <a:t>(</a:t>
            </a:r>
            <a:r>
              <a:rPr lang="pl-PL" sz="2400" i="1" dirty="0" err="1">
                <a:latin typeface="+mn-lt"/>
                <a:cs typeface="+mn-cs"/>
              </a:rPr>
              <a:t>sinc</a:t>
            </a:r>
            <a:r>
              <a:rPr lang="pl-PL" sz="2400" i="1" dirty="0">
                <a:latin typeface="+mn-lt"/>
                <a:cs typeface="+mn-cs"/>
              </a:rPr>
              <a:t>e 2004)</a:t>
            </a:r>
            <a:r>
              <a:rPr lang="pl-PL" sz="2400" i="1" u="dotted" dirty="0">
                <a:latin typeface="+mn-lt"/>
                <a:cs typeface="+mn-cs"/>
              </a:rPr>
              <a:t>:</a:t>
            </a:r>
          </a:p>
          <a:p>
            <a:pPr lvl="1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i="1" u="dotted" dirty="0">
                <a:latin typeface="+mn-lt"/>
                <a:cs typeface="+mn-cs"/>
              </a:rPr>
              <a:t> </a:t>
            </a:r>
            <a:r>
              <a:rPr lang="pl-PL" sz="2400" i="1" u="dotted" dirty="0" err="1">
                <a:latin typeface="+mn-lt"/>
                <a:cs typeface="+mn-cs"/>
              </a:rPr>
              <a:t>directive</a:t>
            </a:r>
            <a:r>
              <a:rPr lang="pl-PL" sz="2400" i="1" u="dotted" dirty="0">
                <a:latin typeface="+mn-lt"/>
                <a:cs typeface="+mn-cs"/>
              </a:rPr>
              <a:t> 2008/50/</a:t>
            </a:r>
            <a:r>
              <a:rPr lang="pl-PL" sz="2400" i="1" u="dotted" dirty="0" err="1">
                <a:latin typeface="+mn-lt"/>
                <a:cs typeface="+mn-cs"/>
              </a:rPr>
              <a:t>EC</a:t>
            </a:r>
            <a:r>
              <a:rPr lang="pl-PL" sz="2400" i="1" u="dotted" dirty="0">
                <a:latin typeface="+mn-lt"/>
                <a:cs typeface="+mn-cs"/>
              </a:rPr>
              <a:t> of </a:t>
            </a:r>
            <a:r>
              <a:rPr lang="pl-PL" sz="2400" i="1" u="dotted" dirty="0" err="1">
                <a:latin typeface="+mn-lt"/>
                <a:cs typeface="+mn-cs"/>
              </a:rPr>
              <a:t>the</a:t>
            </a:r>
            <a:r>
              <a:rPr lang="pl-PL" sz="2400" i="1" u="dotted" dirty="0">
                <a:latin typeface="+mn-lt"/>
                <a:cs typeface="+mn-cs"/>
              </a:rPr>
              <a:t> </a:t>
            </a:r>
            <a:r>
              <a:rPr lang="pl-PL" sz="2400" i="1" u="dotted" dirty="0" err="1">
                <a:latin typeface="+mn-lt"/>
                <a:cs typeface="+mn-cs"/>
              </a:rPr>
              <a:t>European</a:t>
            </a:r>
            <a:r>
              <a:rPr lang="pl-PL" sz="2400" i="1" u="dotted" dirty="0">
                <a:latin typeface="+mn-lt"/>
                <a:cs typeface="+mn-cs"/>
              </a:rPr>
              <a:t> </a:t>
            </a:r>
            <a:r>
              <a:rPr lang="pl-PL" sz="2400" i="1" u="dotted" dirty="0" err="1">
                <a:latin typeface="+mn-lt"/>
                <a:cs typeface="+mn-cs"/>
              </a:rPr>
              <a:t>Parliament</a:t>
            </a:r>
            <a:r>
              <a:rPr lang="pl-PL" sz="2400" i="1" u="dotted" dirty="0">
                <a:latin typeface="+mn-lt"/>
                <a:cs typeface="+mn-cs"/>
              </a:rPr>
              <a:t> and </a:t>
            </a:r>
            <a:r>
              <a:rPr lang="pl-PL" sz="2400" i="1" u="dotted" dirty="0" err="1">
                <a:latin typeface="+mn-lt"/>
                <a:cs typeface="+mn-cs"/>
              </a:rPr>
              <a:t>the</a:t>
            </a:r>
            <a:r>
              <a:rPr lang="pl-PL" sz="2400" i="1" u="dotted" dirty="0">
                <a:latin typeface="+mn-lt"/>
                <a:cs typeface="+mn-cs"/>
              </a:rPr>
              <a:t> </a:t>
            </a:r>
            <a:r>
              <a:rPr lang="pl-PL" sz="2400" i="1" u="dotted" dirty="0" err="1">
                <a:latin typeface="+mn-lt"/>
                <a:cs typeface="+mn-cs"/>
              </a:rPr>
              <a:t>Council</a:t>
            </a:r>
            <a:r>
              <a:rPr lang="pl-PL" sz="2400" i="1" u="dotted" dirty="0">
                <a:latin typeface="+mn-lt"/>
                <a:cs typeface="+mn-cs"/>
              </a:rPr>
              <a:t> of 21 May 2008 on </a:t>
            </a:r>
            <a:r>
              <a:rPr lang="pl-PL" sz="2400" i="1" u="dotted" dirty="0" err="1">
                <a:latin typeface="+mn-lt"/>
                <a:cs typeface="+mn-cs"/>
              </a:rPr>
              <a:t>ambient</a:t>
            </a:r>
            <a:r>
              <a:rPr lang="pl-PL" sz="2400" i="1" u="dotted" dirty="0">
                <a:latin typeface="+mn-lt"/>
                <a:cs typeface="+mn-cs"/>
              </a:rPr>
              <a:t> air </a:t>
            </a:r>
            <a:r>
              <a:rPr lang="pl-PL" sz="2400" i="1" u="dotted" dirty="0" err="1">
                <a:latin typeface="+mn-lt"/>
                <a:cs typeface="+mn-cs"/>
              </a:rPr>
              <a:t>quality</a:t>
            </a:r>
            <a:r>
              <a:rPr lang="pl-PL" sz="2400" i="1" u="dotted" dirty="0">
                <a:latin typeface="+mn-lt"/>
                <a:cs typeface="+mn-cs"/>
              </a:rPr>
              <a:t> and </a:t>
            </a:r>
            <a:r>
              <a:rPr lang="pl-PL" sz="2400" i="1" u="dotted" dirty="0" err="1">
                <a:latin typeface="+mn-lt"/>
                <a:cs typeface="+mn-cs"/>
              </a:rPr>
              <a:t>cleaner</a:t>
            </a:r>
            <a:r>
              <a:rPr lang="pl-PL" sz="2400" i="1" u="dotted" dirty="0">
                <a:latin typeface="+mn-lt"/>
                <a:cs typeface="+mn-cs"/>
              </a:rPr>
              <a:t> air for Europe </a:t>
            </a:r>
            <a:r>
              <a:rPr lang="pl-PL" sz="2000" i="1" u="dotted" dirty="0">
                <a:latin typeface="+mn-lt"/>
                <a:cs typeface="+mn-cs"/>
              </a:rPr>
              <a:t>(Framework </a:t>
            </a:r>
            <a:r>
              <a:rPr lang="pl-PL" sz="2000" i="1" u="dotted" dirty="0" err="1">
                <a:latin typeface="+mn-lt"/>
                <a:cs typeface="+mn-cs"/>
              </a:rPr>
              <a:t>Directive</a:t>
            </a:r>
            <a:r>
              <a:rPr lang="pl-PL" sz="2000" i="1" u="dotted" dirty="0">
                <a:latin typeface="+mn-lt"/>
                <a:cs typeface="+mn-cs"/>
              </a:rPr>
              <a:t> 96/62/</a:t>
            </a:r>
            <a:r>
              <a:rPr lang="pl-PL" sz="2000" i="1" u="dotted" dirty="0" err="1">
                <a:latin typeface="+mn-lt"/>
                <a:cs typeface="+mn-cs"/>
              </a:rPr>
              <a:t>EC</a:t>
            </a:r>
            <a:r>
              <a:rPr lang="pl-PL" sz="2000" i="1" u="dotted" dirty="0">
                <a:latin typeface="+mn-lt"/>
                <a:cs typeface="+mn-cs"/>
              </a:rPr>
              <a:t> and </a:t>
            </a:r>
            <a:r>
              <a:rPr lang="pl-PL" sz="2000" i="1" u="dotted" dirty="0" err="1">
                <a:latin typeface="+mn-lt"/>
                <a:cs typeface="+mn-cs"/>
              </a:rPr>
              <a:t>daughter</a:t>
            </a:r>
            <a:r>
              <a:rPr lang="pl-PL" sz="2000" i="1" u="dotted" dirty="0">
                <a:latin typeface="+mn-lt"/>
                <a:cs typeface="+mn-cs"/>
              </a:rPr>
              <a:t> </a:t>
            </a:r>
            <a:r>
              <a:rPr lang="pl-PL" sz="2000" i="1" u="dotted" dirty="0" err="1">
                <a:latin typeface="+mn-lt"/>
                <a:cs typeface="+mn-cs"/>
              </a:rPr>
              <a:t>directives</a:t>
            </a:r>
            <a:r>
              <a:rPr lang="pl-PL" sz="2000" i="1" u="dotted" dirty="0">
                <a:latin typeface="+mn-lt"/>
                <a:cs typeface="+mn-cs"/>
              </a:rPr>
              <a:t> </a:t>
            </a:r>
            <a:r>
              <a:rPr lang="pl-PL" sz="2000" i="1" u="dotted" dirty="0" err="1">
                <a:latin typeface="+mn-lt"/>
                <a:cs typeface="+mn-cs"/>
              </a:rPr>
              <a:t>at</a:t>
            </a:r>
            <a:r>
              <a:rPr lang="pl-PL" sz="2000" i="1" u="dotted" dirty="0">
                <a:latin typeface="+mn-lt"/>
                <a:cs typeface="+mn-cs"/>
              </a:rPr>
              <a:t> </a:t>
            </a:r>
            <a:r>
              <a:rPr lang="pl-PL" sz="2000" i="1" u="dotted" dirty="0" err="1">
                <a:latin typeface="+mn-lt"/>
                <a:cs typeface="+mn-cs"/>
              </a:rPr>
              <a:t>the</a:t>
            </a:r>
            <a:r>
              <a:rPr lang="pl-PL" sz="2000" i="1" u="dotted" dirty="0">
                <a:latin typeface="+mn-lt"/>
                <a:cs typeface="+mn-cs"/>
              </a:rPr>
              <a:t> </a:t>
            </a:r>
            <a:r>
              <a:rPr lang="pl-PL" sz="2000" i="1" u="dotted" dirty="0" err="1">
                <a:latin typeface="+mn-lt"/>
                <a:cs typeface="+mn-cs"/>
              </a:rPr>
              <a:t>beginning</a:t>
            </a:r>
            <a:r>
              <a:rPr lang="pl-PL" sz="2000" i="1" u="dotted" dirty="0">
                <a:latin typeface="+mn-lt"/>
                <a:cs typeface="+mn-cs"/>
              </a:rPr>
              <a:t>)</a:t>
            </a:r>
            <a:endParaRPr lang="pl-PL" sz="2400" i="1" u="dotted" dirty="0">
              <a:latin typeface="+mn-lt"/>
              <a:cs typeface="+mn-cs"/>
            </a:endParaRPr>
          </a:p>
          <a:p>
            <a:pPr lvl="1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i="1" u="dotted" dirty="0">
                <a:latin typeface="+mn-lt"/>
                <a:cs typeface="+mn-cs"/>
              </a:rPr>
              <a:t> </a:t>
            </a:r>
            <a:r>
              <a:rPr lang="pl-PL" sz="2400" i="1" u="dotted" dirty="0" err="1">
                <a:latin typeface="+mn-lt"/>
                <a:cs typeface="+mn-cs"/>
              </a:rPr>
              <a:t>directive</a:t>
            </a:r>
            <a:r>
              <a:rPr lang="pl-PL" sz="2400" i="1" u="dotted" dirty="0">
                <a:latin typeface="+mn-lt"/>
                <a:cs typeface="+mn-cs"/>
              </a:rPr>
              <a:t> </a:t>
            </a:r>
            <a:r>
              <a:rPr lang="en-US" sz="2400" i="1" dirty="0">
                <a:latin typeface="+mn-lt"/>
                <a:cs typeface="+mn-cs"/>
              </a:rPr>
              <a:t>2004/107/EC of the European Parliament and the Council of 15 December 2004 relating to arsenic, cadmium, mercury, nickel and polycyclic aromatic hydrocarbons in ambient air </a:t>
            </a:r>
            <a:r>
              <a:rPr lang="pl-PL" sz="2400" i="1" dirty="0">
                <a:latin typeface="+mn-lt"/>
                <a:cs typeface="+mn-cs"/>
              </a:rPr>
              <a:t>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ole tekstowe 14"/>
          <p:cNvSpPr txBox="1">
            <a:spLocks noChangeArrowheads="1"/>
          </p:cNvSpPr>
          <p:nvPr/>
        </p:nvSpPr>
        <p:spPr bwMode="auto">
          <a:xfrm>
            <a:off x="539750" y="549275"/>
            <a:ext cx="58324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800">
                <a:latin typeface="Constantia" pitchFamily="18" charset="0"/>
              </a:rPr>
              <a:t>Zones in Poland established for the purpose of air quality assessment </a:t>
            </a:r>
          </a:p>
        </p:txBody>
      </p:sp>
      <p:sp>
        <p:nvSpPr>
          <p:cNvPr id="7171" name="pole tekstowe 15"/>
          <p:cNvSpPr txBox="1">
            <a:spLocks noChangeArrowheads="1"/>
          </p:cNvSpPr>
          <p:nvPr/>
        </p:nvSpPr>
        <p:spPr bwMode="auto">
          <a:xfrm>
            <a:off x="5795963" y="1557338"/>
            <a:ext cx="3348037" cy="517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pl-PL" sz="2000" b="1" dirty="0">
                <a:latin typeface="Constantia" pitchFamily="18" charset="0"/>
              </a:rPr>
              <a:t>46 </a:t>
            </a:r>
            <a:r>
              <a:rPr lang="pl-PL" sz="2000" b="1" dirty="0" err="1">
                <a:latin typeface="Constantia" pitchFamily="18" charset="0"/>
              </a:rPr>
              <a:t>zones</a:t>
            </a:r>
            <a:r>
              <a:rPr lang="pl-PL" sz="2000" b="1" dirty="0">
                <a:latin typeface="Constantia" pitchFamily="18" charset="0"/>
              </a:rPr>
              <a:t> for health </a:t>
            </a:r>
            <a:r>
              <a:rPr lang="pl-PL" sz="2000" b="1" dirty="0" err="1">
                <a:latin typeface="Constantia" pitchFamily="18" charset="0"/>
              </a:rPr>
              <a:t>protection</a:t>
            </a:r>
            <a:r>
              <a:rPr lang="pl-PL" sz="2000" b="1" dirty="0">
                <a:latin typeface="Constantia" pitchFamily="18" charset="0"/>
              </a:rPr>
              <a:t>:</a:t>
            </a: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agglomeration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with</a:t>
            </a:r>
            <a:r>
              <a:rPr lang="pl-PL" sz="2000" dirty="0">
                <a:latin typeface="Constantia" pitchFamily="18" charset="0"/>
              </a:rPr>
              <a:t> a </a:t>
            </a:r>
            <a:r>
              <a:rPr lang="pl-PL" sz="2000" dirty="0" err="1">
                <a:latin typeface="Constantia" pitchFamily="18" charset="0"/>
              </a:rPr>
              <a:t>population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over</a:t>
            </a:r>
            <a:r>
              <a:rPr lang="pl-PL" sz="2000" dirty="0">
                <a:latin typeface="Constantia" pitchFamily="18" charset="0"/>
              </a:rPr>
              <a:t>  250 000 </a:t>
            </a:r>
            <a:r>
              <a:rPr lang="pl-PL" sz="2000" dirty="0" err="1">
                <a:latin typeface="Constantia" pitchFamily="18" charset="0"/>
              </a:rPr>
              <a:t>inhabitants</a:t>
            </a:r>
            <a:r>
              <a:rPr lang="pl-PL" sz="2000" dirty="0">
                <a:latin typeface="Constantia" pitchFamily="18" charset="0"/>
              </a:rPr>
              <a:t> (12)</a:t>
            </a: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pl-PL" sz="2000" dirty="0">
                <a:latin typeface="Constantia" pitchFamily="18" charset="0"/>
              </a:rPr>
              <a:t> city </a:t>
            </a:r>
            <a:r>
              <a:rPr lang="pl-PL" sz="2000" dirty="0" err="1">
                <a:latin typeface="Constantia" pitchFamily="18" charset="0"/>
              </a:rPr>
              <a:t>with</a:t>
            </a:r>
            <a:r>
              <a:rPr lang="pl-PL" sz="2000" dirty="0">
                <a:latin typeface="Constantia" pitchFamily="18" charset="0"/>
              </a:rPr>
              <a:t> a </a:t>
            </a:r>
            <a:r>
              <a:rPr lang="pl-PL" sz="2000" dirty="0" err="1">
                <a:latin typeface="Constantia" pitchFamily="18" charset="0"/>
              </a:rPr>
              <a:t>population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over</a:t>
            </a:r>
            <a:r>
              <a:rPr lang="pl-PL" sz="2000" dirty="0">
                <a:latin typeface="Constantia" pitchFamily="18" charset="0"/>
              </a:rPr>
              <a:t> 100 000 </a:t>
            </a:r>
            <a:r>
              <a:rPr lang="pl-PL" sz="2000" dirty="0" err="1">
                <a:latin typeface="Constantia" pitchFamily="18" charset="0"/>
              </a:rPr>
              <a:t>inhabitants</a:t>
            </a:r>
            <a:r>
              <a:rPr lang="pl-PL" sz="2000" dirty="0">
                <a:latin typeface="Constantia" pitchFamily="18" charset="0"/>
              </a:rPr>
              <a:t> (18)</a:t>
            </a: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rest</a:t>
            </a:r>
            <a:r>
              <a:rPr lang="pl-PL" sz="2000" dirty="0">
                <a:latin typeface="Constantia" pitchFamily="18" charset="0"/>
              </a:rPr>
              <a:t> of </a:t>
            </a:r>
            <a:r>
              <a:rPr lang="pl-PL" sz="2000" dirty="0" err="1">
                <a:latin typeface="Constantia" pitchFamily="18" charset="0"/>
              </a:rPr>
              <a:t>the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voivodeship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area</a:t>
            </a:r>
            <a:r>
              <a:rPr lang="pl-PL" sz="2000" dirty="0">
                <a:latin typeface="Constantia" pitchFamily="18" charset="0"/>
              </a:rPr>
              <a:t> (16)</a:t>
            </a:r>
          </a:p>
          <a:p>
            <a:pPr>
              <a:buFont typeface="Arial" pitchFamily="34" charset="0"/>
              <a:buChar char="•"/>
            </a:pPr>
            <a:endParaRPr lang="pl-PL" sz="2000" dirty="0">
              <a:latin typeface="Constantia" pitchFamily="18" charset="0"/>
            </a:endParaRPr>
          </a:p>
          <a:p>
            <a:r>
              <a:rPr lang="pl-PL" sz="2000" dirty="0" err="1">
                <a:latin typeface="Constantia" pitchFamily="18" charset="0"/>
              </a:rPr>
              <a:t>since</a:t>
            </a:r>
            <a:r>
              <a:rPr lang="pl-PL" sz="2000" dirty="0">
                <a:latin typeface="Constantia" pitchFamily="18" charset="0"/>
              </a:rPr>
              <a:t> 2010</a:t>
            </a:r>
          </a:p>
          <a:p>
            <a:endParaRPr lang="pl-PL" sz="2000" dirty="0">
              <a:latin typeface="Constantia" pitchFamily="18" charset="0"/>
            </a:endParaRPr>
          </a:p>
          <a:p>
            <a:r>
              <a:rPr lang="pl-PL" sz="2000" b="1" dirty="0">
                <a:latin typeface="Constantia" pitchFamily="18" charset="0"/>
              </a:rPr>
              <a:t>&amp;</a:t>
            </a:r>
          </a:p>
          <a:p>
            <a:r>
              <a:rPr lang="pl-PL" sz="2000" b="1" dirty="0">
                <a:latin typeface="Constantia" pitchFamily="18" charset="0"/>
              </a:rPr>
              <a:t>16 </a:t>
            </a:r>
            <a:r>
              <a:rPr lang="pl-PL" sz="2000" b="1" dirty="0" err="1">
                <a:latin typeface="Constantia" pitchFamily="18" charset="0"/>
              </a:rPr>
              <a:t>zones</a:t>
            </a:r>
            <a:r>
              <a:rPr lang="pl-PL" sz="2000" b="1" dirty="0">
                <a:latin typeface="Constantia" pitchFamily="18" charset="0"/>
              </a:rPr>
              <a:t> for </a:t>
            </a:r>
            <a:r>
              <a:rPr lang="pl-PL" sz="2000" b="1" dirty="0" err="1">
                <a:latin typeface="Constantia" pitchFamily="18" charset="0"/>
              </a:rPr>
              <a:t>ecosystem</a:t>
            </a:r>
            <a:r>
              <a:rPr lang="pl-PL" sz="2000" b="1" dirty="0">
                <a:latin typeface="Constantia" pitchFamily="18" charset="0"/>
              </a:rPr>
              <a:t> </a:t>
            </a:r>
            <a:r>
              <a:rPr lang="pl-PL" sz="2000" b="1" dirty="0" err="1">
                <a:latin typeface="Constantia" pitchFamily="18" charset="0"/>
              </a:rPr>
              <a:t>protection</a:t>
            </a:r>
            <a:endParaRPr lang="pl-PL" sz="2000" b="1" dirty="0">
              <a:latin typeface="Constantia" pitchFamily="18" charset="0"/>
            </a:endParaRP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484313"/>
            <a:ext cx="4881562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Prostokąt zaokrąglony 20"/>
          <p:cNvSpPr/>
          <p:nvPr/>
        </p:nvSpPr>
        <p:spPr>
          <a:xfrm>
            <a:off x="539750" y="5157788"/>
            <a:ext cx="1871663" cy="57467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7174" name="pole tekstowe 5"/>
          <p:cNvSpPr txBox="1">
            <a:spLocks noChangeArrowheads="1"/>
          </p:cNvSpPr>
          <p:nvPr/>
        </p:nvSpPr>
        <p:spPr bwMode="auto">
          <a:xfrm rot="-5400000">
            <a:off x="-1333499" y="4878387"/>
            <a:ext cx="33131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dirty="0" err="1">
                <a:latin typeface="Constantia" pitchFamily="18" charset="0"/>
              </a:rPr>
              <a:t>Source</a:t>
            </a:r>
            <a:r>
              <a:rPr lang="pl-PL" dirty="0">
                <a:latin typeface="Constantia" pitchFamily="18" charset="0"/>
              </a:rPr>
              <a:t>: Chief </a:t>
            </a:r>
            <a:r>
              <a:rPr lang="pl-PL" dirty="0" err="1">
                <a:latin typeface="Constantia" pitchFamily="18" charset="0"/>
              </a:rPr>
              <a:t>Inspectorate</a:t>
            </a:r>
            <a:r>
              <a:rPr lang="pl-PL" dirty="0">
                <a:latin typeface="Constantia" pitchFamily="18" charset="0"/>
              </a:rPr>
              <a:t> of </a:t>
            </a:r>
            <a:r>
              <a:rPr lang="pl-PL" dirty="0" err="1">
                <a:latin typeface="Constantia" pitchFamily="18" charset="0"/>
              </a:rPr>
              <a:t>Environmental</a:t>
            </a:r>
            <a:r>
              <a:rPr lang="pl-PL" dirty="0">
                <a:latin typeface="Constantia" pitchFamily="18" charset="0"/>
              </a:rPr>
              <a:t> </a:t>
            </a:r>
            <a:r>
              <a:rPr lang="pl-PL" dirty="0" err="1">
                <a:latin typeface="Constantia" pitchFamily="18" charset="0"/>
              </a:rPr>
              <a:t>Protection</a:t>
            </a:r>
            <a:r>
              <a:rPr lang="pl-PL" dirty="0">
                <a:latin typeface="Constantia" pitchFamily="18" charset="0"/>
              </a:rPr>
              <a:t>,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10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10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981075"/>
            <a:ext cx="5935663" cy="549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Gwiazda 5-ramienna 8"/>
          <p:cNvSpPr/>
          <p:nvPr/>
        </p:nvSpPr>
        <p:spPr>
          <a:xfrm>
            <a:off x="6804025" y="5157788"/>
            <a:ext cx="360363" cy="287337"/>
          </a:xfrm>
          <a:prstGeom prst="star5">
            <a:avLst/>
          </a:prstGeom>
          <a:solidFill>
            <a:srgbClr val="FFFF00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0" name="Elipsa 9"/>
          <p:cNvSpPr/>
          <p:nvPr/>
        </p:nvSpPr>
        <p:spPr>
          <a:xfrm>
            <a:off x="6875463" y="2636838"/>
            <a:ext cx="144462" cy="14446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8197" name="pole tekstowe 10"/>
          <p:cNvSpPr txBox="1">
            <a:spLocks noChangeArrowheads="1"/>
          </p:cNvSpPr>
          <p:nvPr/>
        </p:nvSpPr>
        <p:spPr bwMode="auto">
          <a:xfrm>
            <a:off x="7235825" y="5157788"/>
            <a:ext cx="17637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dirty="0" err="1">
                <a:latin typeface="Constantia" pitchFamily="18" charset="0"/>
              </a:rPr>
              <a:t>EMEP</a:t>
            </a:r>
            <a:r>
              <a:rPr lang="pl-PL" dirty="0">
                <a:latin typeface="Constantia" pitchFamily="18" charset="0"/>
              </a:rPr>
              <a:t> </a:t>
            </a:r>
            <a:r>
              <a:rPr lang="pl-PL" dirty="0" err="1">
                <a:latin typeface="Constantia" pitchFamily="18" charset="0"/>
              </a:rPr>
              <a:t>station</a:t>
            </a:r>
            <a:endParaRPr lang="pl-PL" dirty="0">
              <a:latin typeface="Constantia" pitchFamily="18" charset="0"/>
            </a:endParaRPr>
          </a:p>
        </p:txBody>
      </p:sp>
      <p:sp>
        <p:nvSpPr>
          <p:cNvPr id="8198" name="pole tekstowe 11"/>
          <p:cNvSpPr txBox="1">
            <a:spLocks noChangeArrowheads="1"/>
          </p:cNvSpPr>
          <p:nvPr/>
        </p:nvSpPr>
        <p:spPr bwMode="auto">
          <a:xfrm>
            <a:off x="7235825" y="2349500"/>
            <a:ext cx="1763713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dirty="0" err="1">
                <a:latin typeface="Constantia" pitchFamily="18" charset="0"/>
              </a:rPr>
              <a:t>urban</a:t>
            </a:r>
            <a:r>
              <a:rPr lang="pl-PL" dirty="0">
                <a:latin typeface="Constantia" pitchFamily="18" charset="0"/>
              </a:rPr>
              <a:t> </a:t>
            </a:r>
            <a:r>
              <a:rPr lang="pl-PL" dirty="0" err="1">
                <a:latin typeface="Constantia" pitchFamily="18" charset="0"/>
              </a:rPr>
              <a:t>background</a:t>
            </a:r>
            <a:r>
              <a:rPr lang="pl-PL" dirty="0">
                <a:latin typeface="Constantia" pitchFamily="18" charset="0"/>
              </a:rPr>
              <a:t> </a:t>
            </a:r>
            <a:r>
              <a:rPr lang="pl-PL" dirty="0" err="1">
                <a:latin typeface="Constantia" pitchFamily="18" charset="0"/>
              </a:rPr>
              <a:t>station</a:t>
            </a:r>
            <a:endParaRPr lang="pl-PL" dirty="0">
              <a:latin typeface="Constantia" pitchFamily="18" charset="0"/>
            </a:endParaRPr>
          </a:p>
        </p:txBody>
      </p:sp>
      <p:sp>
        <p:nvSpPr>
          <p:cNvPr id="8199" name="pole tekstowe 12"/>
          <p:cNvSpPr txBox="1">
            <a:spLocks noChangeArrowheads="1"/>
          </p:cNvSpPr>
          <p:nvPr/>
        </p:nvSpPr>
        <p:spPr bwMode="auto">
          <a:xfrm>
            <a:off x="7235825" y="3644900"/>
            <a:ext cx="17637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dirty="0" err="1">
                <a:latin typeface="Constantia" pitchFamily="18" charset="0"/>
              </a:rPr>
              <a:t>rural</a:t>
            </a:r>
            <a:r>
              <a:rPr lang="pl-PL" dirty="0">
                <a:latin typeface="Constantia" pitchFamily="18" charset="0"/>
              </a:rPr>
              <a:t> </a:t>
            </a:r>
            <a:r>
              <a:rPr lang="pl-PL" dirty="0" err="1">
                <a:latin typeface="Constantia" pitchFamily="18" charset="0"/>
              </a:rPr>
              <a:t>background</a:t>
            </a:r>
            <a:r>
              <a:rPr lang="pl-PL" dirty="0">
                <a:latin typeface="Constantia" pitchFamily="18" charset="0"/>
              </a:rPr>
              <a:t> </a:t>
            </a:r>
            <a:r>
              <a:rPr lang="pl-PL" dirty="0" err="1">
                <a:latin typeface="Constantia" pitchFamily="18" charset="0"/>
              </a:rPr>
              <a:t>station</a:t>
            </a:r>
            <a:endParaRPr lang="pl-PL" dirty="0">
              <a:latin typeface="Constantia" pitchFamily="18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6875463" y="3933825"/>
            <a:ext cx="144462" cy="142875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7" name="Prostokąt zaokrąglony 16"/>
          <p:cNvSpPr/>
          <p:nvPr/>
        </p:nvSpPr>
        <p:spPr>
          <a:xfrm>
            <a:off x="4643438" y="1125538"/>
            <a:ext cx="865187" cy="358775"/>
          </a:xfrm>
          <a:prstGeom prst="roundRect">
            <a:avLst/>
          </a:prstGeom>
          <a:solidFill>
            <a:srgbClr val="FFFF99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PL05</a:t>
            </a:r>
            <a:endParaRPr lang="pl-PL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2051050" y="692150"/>
            <a:ext cx="865188" cy="360363"/>
          </a:xfrm>
          <a:prstGeom prst="roundRect">
            <a:avLst/>
          </a:prstGeom>
          <a:solidFill>
            <a:srgbClr val="FFFF99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PL04</a:t>
            </a:r>
            <a:endParaRPr lang="pl-PL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Prostokąt zaokrąglony 18"/>
          <p:cNvSpPr/>
          <p:nvPr/>
        </p:nvSpPr>
        <p:spPr>
          <a:xfrm>
            <a:off x="827088" y="4941888"/>
            <a:ext cx="865187" cy="358775"/>
          </a:xfrm>
          <a:prstGeom prst="roundRect">
            <a:avLst/>
          </a:prstGeom>
          <a:solidFill>
            <a:srgbClr val="FFFF99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PL03</a:t>
            </a:r>
            <a:endParaRPr lang="pl-PL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Prostokąt zaokrąglony 19"/>
          <p:cNvSpPr/>
          <p:nvPr/>
        </p:nvSpPr>
        <p:spPr>
          <a:xfrm>
            <a:off x="5508625" y="3716338"/>
            <a:ext cx="863600" cy="360362"/>
          </a:xfrm>
          <a:prstGeom prst="roundRect">
            <a:avLst/>
          </a:prstGeom>
          <a:solidFill>
            <a:srgbClr val="FFFF99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PL02</a:t>
            </a:r>
            <a:endParaRPr lang="pl-PL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05" name="pole tekstowe 14"/>
          <p:cNvSpPr txBox="1">
            <a:spLocks noChangeArrowheads="1"/>
          </p:cNvSpPr>
          <p:nvPr/>
        </p:nvSpPr>
        <p:spPr bwMode="auto">
          <a:xfrm>
            <a:off x="5830888" y="6211888"/>
            <a:ext cx="33131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dirty="0" err="1">
                <a:latin typeface="Constantia" pitchFamily="18" charset="0"/>
              </a:rPr>
              <a:t>Source</a:t>
            </a:r>
            <a:r>
              <a:rPr lang="pl-PL" dirty="0">
                <a:latin typeface="Constantia" pitchFamily="18" charset="0"/>
              </a:rPr>
              <a:t>: Chief </a:t>
            </a:r>
            <a:r>
              <a:rPr lang="pl-PL" dirty="0" err="1">
                <a:latin typeface="Constantia" pitchFamily="18" charset="0"/>
              </a:rPr>
              <a:t>Inspectorate</a:t>
            </a:r>
            <a:r>
              <a:rPr lang="pl-PL" dirty="0">
                <a:latin typeface="Constantia" pitchFamily="18" charset="0"/>
              </a:rPr>
              <a:t> of </a:t>
            </a:r>
            <a:r>
              <a:rPr lang="pl-PL" dirty="0" err="1">
                <a:latin typeface="Constantia" pitchFamily="18" charset="0"/>
              </a:rPr>
              <a:t>Environmental</a:t>
            </a:r>
            <a:r>
              <a:rPr lang="pl-PL" dirty="0">
                <a:latin typeface="Constantia" pitchFamily="18" charset="0"/>
              </a:rPr>
              <a:t> </a:t>
            </a:r>
            <a:r>
              <a:rPr lang="pl-PL" dirty="0" err="1">
                <a:latin typeface="Constantia" pitchFamily="18" charset="0"/>
              </a:rPr>
              <a:t>Protection</a:t>
            </a:r>
            <a:r>
              <a:rPr lang="pl-PL" dirty="0">
                <a:latin typeface="Constantia" pitchFamily="18" charset="0"/>
              </a:rPr>
              <a:t>, 2015</a:t>
            </a:r>
          </a:p>
        </p:txBody>
      </p:sp>
      <p:sp>
        <p:nvSpPr>
          <p:cNvPr id="16" name="Prostokąt zaokrąglony 15"/>
          <p:cNvSpPr/>
          <p:nvPr/>
        </p:nvSpPr>
        <p:spPr>
          <a:xfrm>
            <a:off x="5724525" y="1268413"/>
            <a:ext cx="863600" cy="360362"/>
          </a:xfrm>
          <a:prstGeom prst="roundRect">
            <a:avLst/>
          </a:prstGeom>
          <a:solidFill>
            <a:srgbClr val="FFFFCC"/>
          </a:solidFill>
          <a:ln w="31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PL01</a:t>
            </a:r>
            <a:endParaRPr lang="pl-PL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pole tekstowe 20"/>
          <p:cNvSpPr txBox="1"/>
          <p:nvPr/>
        </p:nvSpPr>
        <p:spPr>
          <a:xfrm>
            <a:off x="6804025" y="1125538"/>
            <a:ext cx="1655763" cy="584200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dirty="0">
                <a:latin typeface="+mj-lt"/>
                <a:cs typeface="+mn-cs"/>
              </a:rPr>
              <a:t>* </a:t>
            </a:r>
            <a:r>
              <a:rPr lang="pl-PL" sz="1600" dirty="0" err="1">
                <a:latin typeface="+mj-lt"/>
                <a:cs typeface="+mn-cs"/>
              </a:rPr>
              <a:t>end</a:t>
            </a:r>
            <a:r>
              <a:rPr lang="pl-PL" sz="1600" dirty="0">
                <a:latin typeface="+mj-lt"/>
                <a:cs typeface="+mn-cs"/>
              </a:rPr>
              <a:t> of </a:t>
            </a:r>
            <a:r>
              <a:rPr lang="pl-PL" sz="1600" dirty="0" err="1">
                <a:latin typeface="+mj-lt"/>
                <a:cs typeface="+mn-cs"/>
              </a:rPr>
              <a:t>operation</a:t>
            </a:r>
            <a:r>
              <a:rPr lang="pl-PL" sz="1600" dirty="0">
                <a:latin typeface="+mj-lt"/>
                <a:cs typeface="+mn-cs"/>
              </a:rPr>
              <a:t> </a:t>
            </a:r>
            <a:r>
              <a:rPr lang="pl-PL" sz="1600" dirty="0" err="1">
                <a:latin typeface="+mj-lt"/>
                <a:cs typeface="+mn-cs"/>
              </a:rPr>
              <a:t>in</a:t>
            </a:r>
            <a:r>
              <a:rPr lang="pl-PL" sz="1600" dirty="0">
                <a:latin typeface="+mj-lt"/>
                <a:cs typeface="+mn-cs"/>
              </a:rPr>
              <a:t> 1994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8197" grpId="0"/>
      <p:bldP spid="8198" grpId="0"/>
      <p:bldP spid="8199" grpId="0"/>
      <p:bldP spid="14" grpId="0" animBg="1"/>
      <p:bldP spid="17" grpId="0" animBg="1"/>
      <p:bldP spid="18" grpId="0" animBg="1"/>
      <p:bldP spid="19" grpId="0" animBg="1"/>
      <p:bldP spid="20" grpId="0" animBg="1"/>
      <p:bldP spid="8205" grpId="0"/>
      <p:bldP spid="16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ela 22"/>
          <p:cNvGraphicFramePr>
            <a:graphicFrameLocks noGrp="1"/>
          </p:cNvGraphicFramePr>
          <p:nvPr/>
        </p:nvGraphicFramePr>
        <p:xfrm>
          <a:off x="179388" y="549275"/>
          <a:ext cx="8784978" cy="4464500"/>
        </p:xfrm>
        <a:graphic>
          <a:graphicData uri="http://schemas.openxmlformats.org/drawingml/2006/table">
            <a:tbl>
              <a:tblPr/>
              <a:tblGrid>
                <a:gridCol w="740364"/>
                <a:gridCol w="796239"/>
                <a:gridCol w="1047685"/>
                <a:gridCol w="949900"/>
                <a:gridCol w="1246745"/>
                <a:gridCol w="1195731"/>
                <a:gridCol w="1224136"/>
                <a:gridCol w="936104"/>
                <a:gridCol w="648074"/>
              </a:tblGrid>
              <a:tr h="89107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err="1">
                          <a:latin typeface="Calibri"/>
                        </a:rPr>
                        <a:t>Station</a:t>
                      </a:r>
                      <a:endParaRPr lang="pl-PL" sz="1400" b="1" i="0" u="none" strike="noStrike" dirty="0">
                        <a:latin typeface="Calibri"/>
                      </a:endParaRP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latin typeface="Calibri"/>
                        </a:rPr>
                        <a:t>Height a.s.l. [m]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latin typeface="Calibri"/>
                        </a:rPr>
                        <a:t>Region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latin typeface="Calibri"/>
                        </a:rPr>
                        <a:t>Owner of the station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Calibri"/>
                        </a:rPr>
                        <a:t>Start time of BAPMON/GAW measurements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Calibri"/>
                        </a:rPr>
                        <a:t>Start time of EMEP measurements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err="1">
                          <a:latin typeface="Calibri"/>
                        </a:rPr>
                        <a:t>Precipitation</a:t>
                      </a:r>
                      <a:r>
                        <a:rPr lang="pl-PL" sz="1400" b="1" i="0" u="none" strike="noStrike" dirty="0">
                          <a:latin typeface="Calibri"/>
                        </a:rPr>
                        <a:t> </a:t>
                      </a:r>
                      <a:r>
                        <a:rPr lang="pl-PL" sz="1400" b="1" i="0" u="none" strike="noStrike" dirty="0" err="1">
                          <a:latin typeface="Calibri"/>
                        </a:rPr>
                        <a:t>site</a:t>
                      </a:r>
                      <a:r>
                        <a:rPr lang="pl-PL" sz="1400" b="1" i="0" u="none" strike="noStrike" dirty="0">
                          <a:latin typeface="Calibri"/>
                        </a:rPr>
                        <a:t> </a:t>
                      </a:r>
                      <a:r>
                        <a:rPr lang="pl-PL" sz="1400" b="1" i="0" u="none" strike="noStrike" dirty="0" err="1">
                          <a:latin typeface="Calibri"/>
                        </a:rPr>
                        <a:t>code</a:t>
                      </a:r>
                      <a:r>
                        <a:rPr lang="pl-PL" sz="1400" b="1" i="0" u="none" strike="noStrike" dirty="0">
                          <a:latin typeface="Calibri"/>
                        </a:rPr>
                        <a:t> </a:t>
                      </a:r>
                      <a:r>
                        <a:rPr lang="pl-PL" sz="1400" b="1" i="0" u="none" strike="noStrike" dirty="0" err="1">
                          <a:latin typeface="Calibri"/>
                        </a:rPr>
                        <a:t>GAW</a:t>
                      </a:r>
                      <a:r>
                        <a:rPr lang="pl-PL" sz="1400" b="1" i="0" u="none" strike="noStrike" dirty="0">
                          <a:latin typeface="Calibri"/>
                        </a:rPr>
                        <a:t>/</a:t>
                      </a:r>
                      <a:r>
                        <a:rPr lang="pl-PL" sz="1400" b="1" i="0" u="none" strike="noStrike" dirty="0" err="1">
                          <a:latin typeface="Calibri"/>
                        </a:rPr>
                        <a:t>WMO</a:t>
                      </a:r>
                      <a:endParaRPr lang="pl-PL" sz="1400" b="1" i="0" u="none" strike="noStrike" dirty="0">
                        <a:latin typeface="Calibri"/>
                      </a:endParaRP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latin typeface="Calibri"/>
                        </a:rPr>
                        <a:t> WDCGG code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latin typeface="Calibri"/>
                        </a:rPr>
                        <a:t> EMEP symbol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71468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smtClean="0">
                          <a:latin typeface="Calibri"/>
                        </a:rPr>
                        <a:t>Suwałki</a:t>
                      </a:r>
                      <a:endParaRPr lang="pl-PL" sz="1400" b="1" i="0" u="none" strike="noStrike" dirty="0">
                        <a:latin typeface="Calibri"/>
                      </a:endParaRP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187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lake region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IM&amp;WM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latin typeface="Calibri"/>
                        </a:rPr>
                        <a:t>01.11.1975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latin typeface="Calibri"/>
                        </a:rPr>
                        <a:t>01.04.1978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PL8000101Q08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SWL654N00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err="1">
                          <a:latin typeface="Calibri"/>
                        </a:rPr>
                        <a:t>PL01</a:t>
                      </a:r>
                      <a:endParaRPr lang="pl-PL" sz="1400" b="0" i="0" u="none" strike="noStrike" dirty="0">
                        <a:latin typeface="Calibri"/>
                      </a:endParaRP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68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latin typeface="Calibri"/>
                        </a:rPr>
                        <a:t>Jarczew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180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agricultural region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IM&amp;WM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01.01.1984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01.10.1985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err="1">
                          <a:latin typeface="Calibri"/>
                        </a:rPr>
                        <a:t>PL4500101Q08</a:t>
                      </a:r>
                      <a:endParaRPr lang="pl-PL" sz="1400" b="0" i="0" u="none" strike="noStrike" dirty="0">
                        <a:latin typeface="Calibri"/>
                      </a:endParaRP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JCZ651N00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err="1">
                          <a:latin typeface="Calibri"/>
                        </a:rPr>
                        <a:t>PL02</a:t>
                      </a:r>
                      <a:endParaRPr lang="pl-PL" sz="1400" b="0" i="0" u="none" strike="noStrike" dirty="0">
                        <a:latin typeface="Calibri"/>
                      </a:endParaRP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68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latin typeface="Calibri"/>
                        </a:rPr>
                        <a:t>Śnieżka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1603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high mountains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IM&amp;WM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01.01.1981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01.01.1991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PL5000101Q08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SNZ650N00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err="1">
                          <a:latin typeface="Calibri"/>
                        </a:rPr>
                        <a:t>PL03</a:t>
                      </a:r>
                      <a:endParaRPr lang="pl-PL" sz="1400" b="0" i="0" u="none" strike="noStrike" dirty="0">
                        <a:latin typeface="Calibri"/>
                      </a:endParaRP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68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latin typeface="Calibri"/>
                        </a:rPr>
                        <a:t>Łeba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2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sea side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IM&amp;WM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01.01.1993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01.01.1993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PL4000101Q08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LEB654N00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PL04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68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latin typeface="Calibri"/>
                        </a:rPr>
                        <a:t>Puszcza Borecka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153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lake region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IEP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01.01.1993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01.07.1992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PL5500101Q08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latin typeface="Calibri"/>
                        </a:rPr>
                        <a:t>DIG654N00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err="1">
                          <a:latin typeface="Calibri"/>
                        </a:rPr>
                        <a:t>PL05</a:t>
                      </a:r>
                      <a:endParaRPr lang="pl-PL" sz="1400" b="0" i="0" u="none" strike="noStrike" dirty="0">
                        <a:latin typeface="Calibri"/>
                      </a:endParaRP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4" name="Tabela 23"/>
          <p:cNvGraphicFramePr>
            <a:graphicFrameLocks noGrp="1"/>
          </p:cNvGraphicFramePr>
          <p:nvPr/>
        </p:nvGraphicFramePr>
        <p:xfrm>
          <a:off x="2843213" y="5084763"/>
          <a:ext cx="5184576" cy="506730"/>
        </p:xfrm>
        <a:graphic>
          <a:graphicData uri="http://schemas.openxmlformats.org/drawingml/2006/table">
            <a:tbl>
              <a:tblPr/>
              <a:tblGrid>
                <a:gridCol w="5184576"/>
              </a:tblGrid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>
                          <a:latin typeface="Calibri"/>
                        </a:rPr>
                        <a:t>IM&amp;WM</a:t>
                      </a:r>
                      <a:r>
                        <a:rPr lang="en-US" sz="1600" b="0" i="0" u="none" strike="noStrike" dirty="0">
                          <a:latin typeface="Calibri"/>
                        </a:rPr>
                        <a:t> - Institute of Meteorology and Water Management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>
                          <a:latin typeface="Calibri"/>
                        </a:rPr>
                        <a:t>IEP</a:t>
                      </a:r>
                      <a:r>
                        <a:rPr lang="en-US" sz="1600" b="0" i="0" u="none" strike="noStrike" dirty="0">
                          <a:latin typeface="Calibri"/>
                        </a:rPr>
                        <a:t> - Institute of Environmental Protection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293" name="pole tekstowe 24"/>
          <p:cNvSpPr txBox="1">
            <a:spLocks noChangeArrowheads="1"/>
          </p:cNvSpPr>
          <p:nvPr/>
        </p:nvSpPr>
        <p:spPr bwMode="auto">
          <a:xfrm>
            <a:off x="0" y="5661025"/>
            <a:ext cx="91440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dirty="0" err="1">
                <a:latin typeface="Constantia" pitchFamily="18" charset="0"/>
              </a:rPr>
              <a:t>EMEP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stations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are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operated</a:t>
            </a:r>
            <a:r>
              <a:rPr lang="pl-PL" sz="2000" dirty="0">
                <a:latin typeface="Constantia" pitchFamily="18" charset="0"/>
              </a:rPr>
              <a:t> by scientific </a:t>
            </a:r>
            <a:r>
              <a:rPr lang="pl-PL" sz="2000" dirty="0" err="1">
                <a:latin typeface="Constantia" pitchFamily="18" charset="0"/>
              </a:rPr>
              <a:t>institutes</a:t>
            </a:r>
            <a:r>
              <a:rPr lang="pl-PL" sz="2000" dirty="0">
                <a:latin typeface="Constantia" pitchFamily="18" charset="0"/>
              </a:rPr>
              <a:t>, </a:t>
            </a:r>
            <a:r>
              <a:rPr lang="pl-PL" sz="2000" dirty="0" err="1">
                <a:latin typeface="Constantia" pitchFamily="18" charset="0"/>
              </a:rPr>
              <a:t>other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stations</a:t>
            </a:r>
            <a:r>
              <a:rPr lang="pl-PL" sz="2000" dirty="0">
                <a:latin typeface="Constantia" pitchFamily="18" charset="0"/>
              </a:rPr>
              <a:t> by </a:t>
            </a:r>
            <a:r>
              <a:rPr lang="pl-PL" sz="2000" dirty="0" err="1">
                <a:latin typeface="Constantia" pitchFamily="18" charset="0"/>
              </a:rPr>
              <a:t>Inspection</a:t>
            </a:r>
            <a:r>
              <a:rPr lang="pl-PL" sz="2000" dirty="0">
                <a:latin typeface="Constantia" pitchFamily="18" charset="0"/>
              </a:rPr>
              <a:t> of </a:t>
            </a:r>
            <a:r>
              <a:rPr lang="pl-PL" sz="2000" dirty="0" err="1">
                <a:latin typeface="Constantia" pitchFamily="18" charset="0"/>
              </a:rPr>
              <a:t>Environmental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Protection</a:t>
            </a:r>
            <a:r>
              <a:rPr lang="pl-PL" sz="2000" dirty="0">
                <a:latin typeface="Constantia" pitchFamily="18" charset="0"/>
              </a:rPr>
              <a:t> (</a:t>
            </a:r>
            <a:r>
              <a:rPr lang="pl-PL" sz="2000" dirty="0" err="1">
                <a:latin typeface="Constantia" pitchFamily="18" charset="0"/>
              </a:rPr>
              <a:t>regional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inspectorates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in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voivodeships</a:t>
            </a:r>
            <a:r>
              <a:rPr lang="pl-PL" sz="2000" dirty="0">
                <a:latin typeface="Constantia" pitchFamily="18" charset="0"/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pl-PL" sz="2000" dirty="0" err="1">
                <a:latin typeface="Constantia" pitchFamily="18" charset="0"/>
              </a:rPr>
              <a:t>EMEP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stations</a:t>
            </a:r>
            <a:r>
              <a:rPr lang="pl-PL" sz="2000" dirty="0">
                <a:latin typeface="Constantia" pitchFamily="18" charset="0"/>
              </a:rPr>
              <a:t> – one of </a:t>
            </a:r>
            <a:r>
              <a:rPr lang="pl-PL" sz="2000" dirty="0" err="1">
                <a:latin typeface="Constantia" pitchFamily="18" charset="0"/>
              </a:rPr>
              <a:t>the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oldest</a:t>
            </a:r>
            <a:r>
              <a:rPr lang="pl-PL" sz="2000" dirty="0">
                <a:latin typeface="Constantia" pitchFamily="18" charset="0"/>
              </a:rPr>
              <a:t> </a:t>
            </a:r>
            <a:r>
              <a:rPr lang="pl-PL" sz="2000" dirty="0" err="1">
                <a:latin typeface="Constantia" pitchFamily="18" charset="0"/>
              </a:rPr>
              <a:t>in</a:t>
            </a:r>
            <a:r>
              <a:rPr lang="pl-PL" sz="2000" dirty="0">
                <a:latin typeface="Constantia" pitchFamily="18" charset="0"/>
              </a:rPr>
              <a:t> monitoring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9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Wykres 6"/>
          <p:cNvGraphicFramePr/>
          <p:nvPr/>
        </p:nvGraphicFramePr>
        <p:xfrm>
          <a:off x="539552" y="836712"/>
          <a:ext cx="813690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bjaśnienie prostokątne zaokrąglone 4"/>
          <p:cNvSpPr/>
          <p:nvPr/>
        </p:nvSpPr>
        <p:spPr>
          <a:xfrm rot="17770635">
            <a:off x="6264254" y="2568807"/>
            <a:ext cx="1080120" cy="432048"/>
          </a:xfrm>
          <a:prstGeom prst="wedgeRoundRectCallout">
            <a:avLst>
              <a:gd name="adj1" fmla="val -105975"/>
              <a:gd name="adj2" fmla="val -20395"/>
              <a:gd name="adj3" fmla="val 16667"/>
            </a:avLst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dirty="0">
                <a:solidFill>
                  <a:schemeClr val="tx1"/>
                </a:solidFill>
              </a:rPr>
              <a:t>1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EMEP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Objaśnienie prostokątne zaokrąglone 5"/>
          <p:cNvSpPr/>
          <p:nvPr/>
        </p:nvSpPr>
        <p:spPr>
          <a:xfrm rot="18123040">
            <a:off x="5221710" y="356357"/>
            <a:ext cx="1080120" cy="432048"/>
          </a:xfrm>
          <a:prstGeom prst="wedgeRoundRectCallout">
            <a:avLst>
              <a:gd name="adj1" fmla="val -101387"/>
              <a:gd name="adj2" fmla="val -22892"/>
              <a:gd name="adj3" fmla="val 16667"/>
            </a:avLst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dirty="0">
                <a:solidFill>
                  <a:schemeClr val="tx1"/>
                </a:solidFill>
              </a:rPr>
              <a:t>1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EMEP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8" name="Objaśnienie prostokątne zaokrąglone 7"/>
          <p:cNvSpPr/>
          <p:nvPr/>
        </p:nvSpPr>
        <p:spPr>
          <a:xfrm rot="17624975">
            <a:off x="2286933" y="2282134"/>
            <a:ext cx="1080120" cy="432048"/>
          </a:xfrm>
          <a:prstGeom prst="wedgeRoundRectCallout">
            <a:avLst>
              <a:gd name="adj1" fmla="val -101387"/>
              <a:gd name="adj2" fmla="val -22892"/>
              <a:gd name="adj3" fmla="val 16667"/>
            </a:avLst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dirty="0">
                <a:solidFill>
                  <a:schemeClr val="tx1"/>
                </a:solidFill>
              </a:rPr>
              <a:t>4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EMEP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10252" name="pole tekstowe 8"/>
          <p:cNvSpPr txBox="1">
            <a:spLocks noChangeArrowheads="1"/>
          </p:cNvSpPr>
          <p:nvPr/>
        </p:nvSpPr>
        <p:spPr bwMode="auto">
          <a:xfrm>
            <a:off x="5830888" y="6211888"/>
            <a:ext cx="33131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>
                <a:latin typeface="Constantia" pitchFamily="18" charset="0"/>
              </a:rPr>
              <a:t>Source: Chief Inspectorate of Environmental Protection,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Wykres 14"/>
          <p:cNvGraphicFramePr/>
          <p:nvPr/>
        </p:nvGraphicFramePr>
        <p:xfrm>
          <a:off x="323528" y="0"/>
          <a:ext cx="8424936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Objaśnienie prostokątne zaokrąglone 15"/>
          <p:cNvSpPr/>
          <p:nvPr/>
        </p:nvSpPr>
        <p:spPr>
          <a:xfrm>
            <a:off x="7740352" y="3140968"/>
            <a:ext cx="936104" cy="432048"/>
          </a:xfrm>
          <a:prstGeom prst="wedgeRoundRectCallout">
            <a:avLst>
              <a:gd name="adj1" fmla="val -105326"/>
              <a:gd name="adj2" fmla="val -10762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 err="1">
                <a:solidFill>
                  <a:schemeClr val="tx1"/>
                </a:solidFill>
              </a:rPr>
              <a:t>EMEP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11270" name="pole tekstowe 3"/>
          <p:cNvSpPr txBox="1">
            <a:spLocks noChangeArrowheads="1"/>
          </p:cNvSpPr>
          <p:nvPr/>
        </p:nvSpPr>
        <p:spPr bwMode="auto">
          <a:xfrm>
            <a:off x="5830888" y="6211888"/>
            <a:ext cx="33131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>
                <a:latin typeface="Constantia" pitchFamily="18" charset="0"/>
              </a:rPr>
              <a:t>Source: Chief Inspectorate of Environmental Protection, 2015</a:t>
            </a:r>
          </a:p>
        </p:txBody>
      </p:sp>
      <p:sp>
        <p:nvSpPr>
          <p:cNvPr id="11271" name="pole tekstowe 4"/>
          <p:cNvSpPr txBox="1">
            <a:spLocks noChangeArrowheads="1"/>
          </p:cNvSpPr>
          <p:nvPr/>
        </p:nvSpPr>
        <p:spPr bwMode="auto">
          <a:xfrm>
            <a:off x="395288" y="6021388"/>
            <a:ext cx="43926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>
                <a:latin typeface="Constantia" pitchFamily="18" charset="0"/>
              </a:rPr>
              <a:t>Results from automatic analysers are available as NRT data at EEA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Wykres 8"/>
          <p:cNvGraphicFramePr/>
          <p:nvPr/>
        </p:nvGraphicFramePr>
        <p:xfrm>
          <a:off x="179512" y="980728"/>
          <a:ext cx="878497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bjaśnienie prostokątne zaokrąglone 4"/>
          <p:cNvSpPr/>
          <p:nvPr/>
        </p:nvSpPr>
        <p:spPr>
          <a:xfrm rot="17770635">
            <a:off x="4896103" y="1272662"/>
            <a:ext cx="1080120" cy="432048"/>
          </a:xfrm>
          <a:prstGeom prst="wedgeRoundRectCallout">
            <a:avLst>
              <a:gd name="adj1" fmla="val -105975"/>
              <a:gd name="adj2" fmla="val -20395"/>
              <a:gd name="adj3" fmla="val 16667"/>
            </a:avLst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dirty="0">
                <a:solidFill>
                  <a:schemeClr val="tx1"/>
                </a:solidFill>
              </a:rPr>
              <a:t>1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EMEP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Objaśnienie prostokątne zaokrąglone 5"/>
          <p:cNvSpPr/>
          <p:nvPr/>
        </p:nvSpPr>
        <p:spPr>
          <a:xfrm rot="17991613">
            <a:off x="4128133" y="548534"/>
            <a:ext cx="1080120" cy="432048"/>
          </a:xfrm>
          <a:prstGeom prst="wedgeRoundRectCallout">
            <a:avLst>
              <a:gd name="adj1" fmla="val -101387"/>
              <a:gd name="adj2" fmla="val -22892"/>
              <a:gd name="adj3" fmla="val 16667"/>
            </a:avLst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dirty="0">
                <a:solidFill>
                  <a:schemeClr val="tx1"/>
                </a:solidFill>
              </a:rPr>
              <a:t>1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EMEP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8" name="Objaśnienie prostokątne zaokrąglone 7"/>
          <p:cNvSpPr/>
          <p:nvPr/>
        </p:nvSpPr>
        <p:spPr>
          <a:xfrm rot="17624975">
            <a:off x="1638862" y="1562054"/>
            <a:ext cx="1080120" cy="432048"/>
          </a:xfrm>
          <a:prstGeom prst="wedgeRoundRectCallout">
            <a:avLst>
              <a:gd name="adj1" fmla="val -101387"/>
              <a:gd name="adj2" fmla="val -22892"/>
              <a:gd name="adj3" fmla="val 16667"/>
            </a:avLst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dirty="0">
                <a:solidFill>
                  <a:schemeClr val="tx1"/>
                </a:solidFill>
              </a:rPr>
              <a:t>4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EMEP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10" name="Objaśnienie prostokątne zaokrąglone 9"/>
          <p:cNvSpPr/>
          <p:nvPr/>
        </p:nvSpPr>
        <p:spPr>
          <a:xfrm rot="17770635">
            <a:off x="5616183" y="1344671"/>
            <a:ext cx="1080120" cy="432048"/>
          </a:xfrm>
          <a:prstGeom prst="wedgeRoundRectCallout">
            <a:avLst>
              <a:gd name="adj1" fmla="val -105975"/>
              <a:gd name="adj2" fmla="val -20395"/>
              <a:gd name="adj3" fmla="val 16667"/>
            </a:avLst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dirty="0">
                <a:solidFill>
                  <a:schemeClr val="tx1"/>
                </a:solidFill>
              </a:rPr>
              <a:t>1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EMEP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11" name="Objaśnienie prostokątne zaokrąglone 10"/>
          <p:cNvSpPr/>
          <p:nvPr/>
        </p:nvSpPr>
        <p:spPr>
          <a:xfrm rot="17770635">
            <a:off x="6408271" y="1344671"/>
            <a:ext cx="1080120" cy="432048"/>
          </a:xfrm>
          <a:prstGeom prst="wedgeRoundRectCallout">
            <a:avLst>
              <a:gd name="adj1" fmla="val -105975"/>
              <a:gd name="adj2" fmla="val -20395"/>
              <a:gd name="adj3" fmla="val 16667"/>
            </a:avLst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dirty="0">
                <a:solidFill>
                  <a:schemeClr val="tx1"/>
                </a:solidFill>
              </a:rPr>
              <a:t>1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EMEP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12" name="Objaśnienie prostokątne zaokrąglone 11"/>
          <p:cNvSpPr/>
          <p:nvPr/>
        </p:nvSpPr>
        <p:spPr>
          <a:xfrm rot="17770635">
            <a:off x="7200358" y="1344670"/>
            <a:ext cx="1080120" cy="432048"/>
          </a:xfrm>
          <a:prstGeom prst="wedgeRoundRectCallout">
            <a:avLst>
              <a:gd name="adj1" fmla="val -105975"/>
              <a:gd name="adj2" fmla="val -20395"/>
              <a:gd name="adj3" fmla="val 16667"/>
            </a:avLst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dirty="0">
                <a:solidFill>
                  <a:schemeClr val="tx1"/>
                </a:solidFill>
              </a:rPr>
              <a:t>1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EMEP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12309" name="pole tekstowe 12"/>
          <p:cNvSpPr txBox="1">
            <a:spLocks noChangeArrowheads="1"/>
          </p:cNvSpPr>
          <p:nvPr/>
        </p:nvSpPr>
        <p:spPr bwMode="auto">
          <a:xfrm>
            <a:off x="5830888" y="6211888"/>
            <a:ext cx="33131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>
                <a:latin typeface="Constantia" pitchFamily="18" charset="0"/>
              </a:rPr>
              <a:t>Source: Chief Inspectorate of Environmental Protection,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rostokąt zaokrąglony 20"/>
          <p:cNvSpPr/>
          <p:nvPr/>
        </p:nvSpPr>
        <p:spPr>
          <a:xfrm>
            <a:off x="539750" y="5157788"/>
            <a:ext cx="1871663" cy="57467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3315" name="pole tekstowe 4"/>
          <p:cNvSpPr txBox="1">
            <a:spLocks noChangeArrowheads="1"/>
          </p:cNvSpPr>
          <p:nvPr/>
        </p:nvSpPr>
        <p:spPr bwMode="auto">
          <a:xfrm>
            <a:off x="5724525" y="6211888"/>
            <a:ext cx="34194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>
                <a:latin typeface="Constantia" pitchFamily="18" charset="0"/>
              </a:rPr>
              <a:t>Source: Chief Inspectorate of Environmental Protection, 2015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79388" y="1052513"/>
          <a:ext cx="8784980" cy="2304257"/>
        </p:xfrm>
        <a:graphic>
          <a:graphicData uri="http://schemas.openxmlformats.org/drawingml/2006/table">
            <a:tbl>
              <a:tblPr/>
              <a:tblGrid>
                <a:gridCol w="1138267"/>
                <a:gridCol w="1158591"/>
                <a:gridCol w="878092"/>
                <a:gridCol w="878092"/>
                <a:gridCol w="878092"/>
                <a:gridCol w="878092"/>
                <a:gridCol w="878092"/>
                <a:gridCol w="878092"/>
                <a:gridCol w="1219570"/>
              </a:tblGrid>
              <a:tr h="548632">
                <a:tc>
                  <a:txBody>
                    <a:bodyPr/>
                    <a:lstStyle/>
                    <a:p>
                      <a:pPr algn="ctr" fontAlgn="ctr"/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8467" marR="8467" marT="84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6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8467" marR="8467" marT="846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B(a)</a:t>
                      </a:r>
                      <a:r>
                        <a:rPr lang="pl-PL" sz="1600" b="1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A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B(a)P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B(</a:t>
                      </a:r>
                      <a:r>
                        <a:rPr lang="pl-PL" sz="1600" b="1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b</a:t>
                      </a: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)F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B(j)F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B(k)F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D(</a:t>
                      </a:r>
                      <a:r>
                        <a:rPr lang="pl-PL" sz="1600" b="1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a,h</a:t>
                      </a: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)A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I(</a:t>
                      </a:r>
                      <a:r>
                        <a:rPr lang="pl-PL" sz="1600" b="1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1,2,3-cd</a:t>
                      </a: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)P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DB"/>
                    </a:solidFill>
                  </a:tcPr>
                </a:tc>
              </a:tr>
              <a:tr h="48593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PM10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urban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25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130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25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25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25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25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25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8593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background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78375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total</a:t>
                      </a: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</a:t>
                      </a:r>
                      <a:r>
                        <a:rPr lang="pl-PL" sz="1600" b="1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deposition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background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8467" marR="8467" marT="8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250825" y="3789363"/>
          <a:ext cx="5832650" cy="2291164"/>
        </p:xfrm>
        <a:graphic>
          <a:graphicData uri="http://schemas.openxmlformats.org/drawingml/2006/table">
            <a:tbl>
              <a:tblPr/>
              <a:tblGrid>
                <a:gridCol w="1142857"/>
                <a:gridCol w="1163265"/>
                <a:gridCol w="881632"/>
                <a:gridCol w="881632"/>
                <a:gridCol w="881632"/>
                <a:gridCol w="881632"/>
              </a:tblGrid>
              <a:tr h="458233">
                <a:tc>
                  <a:txBody>
                    <a:bodyPr/>
                    <a:lstStyle/>
                    <a:p>
                      <a:pPr algn="ctr" fontAlgn="ctr"/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Cd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Ni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Hg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DB"/>
                    </a:solidFill>
                  </a:tcPr>
                </a:tc>
              </a:tr>
              <a:tr h="54987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PM10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urban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7606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background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70698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total deposition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background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</a:tbl>
          </a:graphicData>
        </a:graphic>
      </p:graphicFrame>
      <p:sp>
        <p:nvSpPr>
          <p:cNvPr id="8" name="Objaśnienie prostokątne zaokrąglone 7"/>
          <p:cNvSpPr/>
          <p:nvPr/>
        </p:nvSpPr>
        <p:spPr>
          <a:xfrm>
            <a:off x="7235817" y="3956586"/>
            <a:ext cx="1080120" cy="607078"/>
          </a:xfrm>
          <a:prstGeom prst="wedgeRoundRectCallout">
            <a:avLst>
              <a:gd name="adj1" fmla="val -49315"/>
              <a:gd name="adj2" fmla="val -3033"/>
              <a:gd name="adj3" fmla="val 16667"/>
            </a:avLst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dirty="0">
                <a:solidFill>
                  <a:schemeClr val="tx1"/>
                </a:solidFill>
              </a:rPr>
              <a:t>1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EMEP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9" name="Objaśnienie prostokątne zaokrąglone 8"/>
          <p:cNvSpPr/>
          <p:nvPr/>
        </p:nvSpPr>
        <p:spPr>
          <a:xfrm>
            <a:off x="3203848" y="6281936"/>
            <a:ext cx="2016224" cy="576064"/>
          </a:xfrm>
          <a:prstGeom prst="wedgeRoundRectCallout">
            <a:avLst>
              <a:gd name="adj1" fmla="val 4490"/>
              <a:gd name="adj2" fmla="val -106151"/>
              <a:gd name="adj3" fmla="val 16667"/>
            </a:avLst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dirty="0">
                <a:solidFill>
                  <a:schemeClr val="tx1"/>
                </a:solidFill>
              </a:rPr>
              <a:t>+1</a:t>
            </a:r>
            <a:r>
              <a:rPr lang="pl-PL" sz="1600" dirty="0">
                <a:solidFill>
                  <a:schemeClr val="tx1"/>
                </a:solidFill>
              </a:rPr>
              <a:t> </a:t>
            </a:r>
            <a:r>
              <a:rPr lang="pl-PL" sz="1600" dirty="0" err="1">
                <a:solidFill>
                  <a:schemeClr val="tx1"/>
                </a:solidFill>
              </a:rPr>
              <a:t>EMEP</a:t>
            </a:r>
            <a:r>
              <a:rPr lang="pl-PL" sz="1600" dirty="0">
                <a:solidFill>
                  <a:schemeClr val="tx1"/>
                </a:solidFill>
              </a:rPr>
              <a:t> wet </a:t>
            </a:r>
            <a:r>
              <a:rPr lang="pl-PL" sz="1600" dirty="0" err="1">
                <a:solidFill>
                  <a:schemeClr val="tx1"/>
                </a:solidFill>
              </a:rPr>
              <a:t>deposition</a:t>
            </a:r>
            <a:endParaRPr lang="pl-PL" sz="1600" dirty="0">
              <a:solidFill>
                <a:schemeClr val="tx1"/>
              </a:solidFill>
            </a:endParaRPr>
          </a:p>
        </p:txBody>
      </p:sp>
      <p:sp>
        <p:nvSpPr>
          <p:cNvPr id="10" name="Objaśnienie prostokątne zaokrąglone 9"/>
          <p:cNvSpPr/>
          <p:nvPr/>
        </p:nvSpPr>
        <p:spPr>
          <a:xfrm>
            <a:off x="6732240" y="4941168"/>
            <a:ext cx="2071094" cy="602681"/>
          </a:xfrm>
          <a:prstGeom prst="wedgeRoundRectCallout">
            <a:avLst>
              <a:gd name="adj1" fmla="val -49315"/>
              <a:gd name="adj2" fmla="val -3033"/>
              <a:gd name="adj3" fmla="val 16667"/>
            </a:avLst>
          </a:prstGeom>
          <a:solidFill>
            <a:srgbClr val="FF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dirty="0" err="1">
                <a:solidFill>
                  <a:schemeClr val="tx1"/>
                </a:solidFill>
              </a:rPr>
              <a:t>Proposal</a:t>
            </a:r>
            <a:r>
              <a:rPr lang="pl-PL" sz="2000" dirty="0">
                <a:solidFill>
                  <a:schemeClr val="tx1"/>
                </a:solidFill>
              </a:rPr>
              <a:t>: 1</a:t>
            </a:r>
            <a:r>
              <a:rPr lang="pl-PL" sz="1600" dirty="0">
                <a:solidFill>
                  <a:schemeClr val="tx1"/>
                </a:solidFill>
              </a:rPr>
              <a:t> </a:t>
            </a:r>
            <a:r>
              <a:rPr lang="pl-PL" sz="1600" dirty="0" err="1">
                <a:solidFill>
                  <a:schemeClr val="tx1"/>
                </a:solidFill>
              </a:rPr>
              <a:t>EMEP</a:t>
            </a:r>
            <a:r>
              <a:rPr lang="pl-PL" sz="1600" dirty="0">
                <a:solidFill>
                  <a:schemeClr val="tx1"/>
                </a:solidFill>
              </a:rPr>
              <a:t> </a:t>
            </a:r>
            <a:r>
              <a:rPr lang="pl-PL" sz="1600" dirty="0" err="1">
                <a:solidFill>
                  <a:schemeClr val="tx1"/>
                </a:solidFill>
              </a:rPr>
              <a:t>co-located</a:t>
            </a:r>
            <a:r>
              <a:rPr lang="pl-PL" sz="1600" dirty="0">
                <a:solidFill>
                  <a:schemeClr val="tx1"/>
                </a:solidFill>
              </a:rPr>
              <a:t> for </a:t>
            </a:r>
            <a:r>
              <a:rPr lang="pl-PL" sz="1600" dirty="0" err="1">
                <a:solidFill>
                  <a:schemeClr val="tx1"/>
                </a:solidFill>
              </a:rPr>
              <a:t>PM10</a:t>
            </a:r>
            <a:endParaRPr lang="pl-PL" sz="1600" dirty="0">
              <a:solidFill>
                <a:schemeClr val="tx1"/>
              </a:solidFill>
            </a:endParaRPr>
          </a:p>
        </p:txBody>
      </p:sp>
      <p:sp>
        <p:nvSpPr>
          <p:cNvPr id="13414" name="pole tekstowe 10"/>
          <p:cNvSpPr txBox="1">
            <a:spLocks noChangeArrowheads="1"/>
          </p:cNvSpPr>
          <p:nvPr/>
        </p:nvSpPr>
        <p:spPr bwMode="auto">
          <a:xfrm>
            <a:off x="539750" y="404813"/>
            <a:ext cx="41767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400" b="1">
                <a:latin typeface="Constantia" pitchFamily="18" charset="0"/>
              </a:rPr>
              <a:t>HM and PAHs monitoring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rzepły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Przepły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Przepły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Przepływ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Przepływ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4.xml><?xml version="1.0" encoding="utf-8"?>
<a:themeOverride xmlns:a="http://schemas.openxmlformats.org/drawingml/2006/main">
  <a:clrScheme name="Przepły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Przepływ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Przepływ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5.xml><?xml version="1.0" encoding="utf-8"?>
<a:themeOverride xmlns:a="http://schemas.openxmlformats.org/drawingml/2006/main">
  <a:clrScheme name="Przepły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Przepływ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Przepływ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6.xml><?xml version="1.0" encoding="utf-8"?>
<a:themeOverride xmlns:a="http://schemas.openxmlformats.org/drawingml/2006/main">
  <a:clrScheme name="Przepły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Przepływ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Przepływ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7.xml><?xml version="1.0" encoding="utf-8"?>
<a:themeOverride xmlns:a="http://schemas.openxmlformats.org/drawingml/2006/main">
  <a:clrScheme name="Przepły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Przepływ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Przepływ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8.xml><?xml version="1.0" encoding="utf-8"?>
<a:themeOverride xmlns:a="http://schemas.openxmlformats.org/drawingml/2006/main">
  <a:clrScheme name="Przepły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Przepływ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Przepływ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536</TotalTime>
  <Words>914</Words>
  <Application>Microsoft Office PowerPoint</Application>
  <PresentationFormat>Pokaz na ekranie (4:3)</PresentationFormat>
  <Paragraphs>242</Paragraphs>
  <Slides>18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Przepływ</vt:lpstr>
      <vt:lpstr>EMEP stations as part of National Monitoring System in Poland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EMEP stations as part of National Monitoring System in Poland</dc:title>
  <dc:creator>bn.bn</dc:creator>
  <cp:lastModifiedBy>bn.bn</cp:lastModifiedBy>
  <cp:revision>62</cp:revision>
  <dcterms:created xsi:type="dcterms:W3CDTF">2015-05-01T17:42:14Z</dcterms:created>
  <dcterms:modified xsi:type="dcterms:W3CDTF">2015-05-04T19:11:44Z</dcterms:modified>
</cp:coreProperties>
</file>